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388" r:id="rId3"/>
    <p:sldId id="389" r:id="rId4"/>
    <p:sldId id="390" r:id="rId5"/>
    <p:sldId id="447" r:id="rId6"/>
    <p:sldId id="384" r:id="rId7"/>
    <p:sldId id="385" r:id="rId8"/>
    <p:sldId id="387" r:id="rId9"/>
    <p:sldId id="391" r:id="rId10"/>
    <p:sldId id="386" r:id="rId11"/>
    <p:sldId id="395" r:id="rId12"/>
    <p:sldId id="396" r:id="rId13"/>
    <p:sldId id="397" r:id="rId14"/>
    <p:sldId id="398" r:id="rId15"/>
    <p:sldId id="399" r:id="rId16"/>
    <p:sldId id="405" r:id="rId17"/>
    <p:sldId id="401" r:id="rId18"/>
    <p:sldId id="402" r:id="rId19"/>
    <p:sldId id="403" r:id="rId20"/>
    <p:sldId id="404" r:id="rId21"/>
    <p:sldId id="434" r:id="rId22"/>
    <p:sldId id="364" r:id="rId23"/>
    <p:sldId id="433" r:id="rId24"/>
    <p:sldId id="437" r:id="rId25"/>
    <p:sldId id="438" r:id="rId26"/>
    <p:sldId id="439" r:id="rId27"/>
    <p:sldId id="371" r:id="rId28"/>
    <p:sldId id="442" r:id="rId29"/>
    <p:sldId id="374" r:id="rId30"/>
    <p:sldId id="375" r:id="rId31"/>
    <p:sldId id="376" r:id="rId32"/>
    <p:sldId id="377" r:id="rId33"/>
    <p:sldId id="372" r:id="rId34"/>
    <p:sldId id="378" r:id="rId35"/>
    <p:sldId id="379" r:id="rId36"/>
    <p:sldId id="373" r:id="rId37"/>
    <p:sldId id="380" r:id="rId38"/>
    <p:sldId id="381" r:id="rId39"/>
    <p:sldId id="448" r:id="rId40"/>
    <p:sldId id="449" r:id="rId41"/>
    <p:sldId id="453" r:id="rId42"/>
    <p:sldId id="452" r:id="rId43"/>
    <p:sldId id="450" r:id="rId44"/>
    <p:sldId id="451" r:id="rId45"/>
    <p:sldId id="454" r:id="rId46"/>
    <p:sldId id="340" r:id="rId47"/>
    <p:sldId id="341" r:id="rId48"/>
    <p:sldId id="342" r:id="rId49"/>
    <p:sldId id="345" r:id="rId50"/>
    <p:sldId id="346" r:id="rId51"/>
    <p:sldId id="407" r:id="rId52"/>
    <p:sldId id="406" r:id="rId53"/>
    <p:sldId id="413" r:id="rId54"/>
    <p:sldId id="414" r:id="rId55"/>
    <p:sldId id="415" r:id="rId56"/>
    <p:sldId id="416" r:id="rId57"/>
    <p:sldId id="417" r:id="rId58"/>
    <p:sldId id="418" r:id="rId59"/>
    <p:sldId id="421" r:id="rId60"/>
    <p:sldId id="419" r:id="rId61"/>
    <p:sldId id="420" r:id="rId62"/>
    <p:sldId id="435" r:id="rId63"/>
    <p:sldId id="436" r:id="rId64"/>
    <p:sldId id="441" r:id="rId65"/>
    <p:sldId id="440" r:id="rId66"/>
    <p:sldId id="443" r:id="rId67"/>
    <p:sldId id="444" r:id="rId68"/>
    <p:sldId id="446" r:id="rId69"/>
    <p:sldId id="445" r:id="rId70"/>
    <p:sldId id="422" r:id="rId71"/>
    <p:sldId id="423" r:id="rId72"/>
    <p:sldId id="424" r:id="rId73"/>
    <p:sldId id="425" r:id="rId74"/>
    <p:sldId id="426" r:id="rId75"/>
    <p:sldId id="410" r:id="rId76"/>
    <p:sldId id="411" r:id="rId7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9353" autoAdjust="0"/>
  </p:normalViewPr>
  <p:slideViewPr>
    <p:cSldViewPr>
      <p:cViewPr varScale="1">
        <p:scale>
          <a:sx n="67" d="100"/>
          <a:sy n="67" d="100"/>
        </p:scale>
        <p:origin x="178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9:27:10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24575,'4'1'0,"1"0"0,0 0 0,-1 0 0,1 0 0,-1 1 0,0 0 0,0 0 0,1 0 0,-1 1 0,6 4 0,8 4 0,182 112 0,-123-73 0,94 46 0,-162-92 0,0 0 0,-1 1 0,0 0 0,0 0 0,0 1 0,-1-1 0,12 13 0,-17-15 0,1 0 0,-1 0 0,0 1 0,0-1 0,-1 1 0,1 0 0,-1-1 0,1 1 0,-1 0 0,-1 0 0,1 0 0,0 0 0,-1 0 0,0 0 0,0 0 0,0 0 0,0 0 0,-1 0 0,1-1 0,-3 8 0,-1 1 0,0 0 0,-1 0 0,0-1 0,-1 0 0,0 0 0,-1 0 0,-9 12 0,-62 66 0,70-81 0,6-6 0,-116 118 0,92-97 0,-1 0 0,-51 33 0,76-55 7,0 0-1,0 1 1,0-1-1,0 0 1,0 0 0,-1 0-1,1-1 1,0 1-1,-1 0 1,1-1-1,0 0 1,-1 1-1,1-1 1,-1 0-1,1 0 1,-4-1 0,4 0-81,1 0 0,-1 1 0,0-1 0,1 0 0,-1-1 1,0 1-1,1 0 0,-1 0 0,1-1 0,0 1 0,-1 0 1,1-1-1,0 0 0,0 1 0,0-1 0,0 0 0,0 1 1,0-1-1,0-3 0,-8-26-6752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9:27:09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24575,'5'0'0,"2"2"0,-9 14 0,-2-2 0,-1 0 0,-1 0 0,0 0 0,0-1 0,-1 0 0,-1 0 0,-11 14 0,-75 80 0,35-41 0,43-49 0,9-10 0,0 1 0,1 0 0,0 0 0,0 0 0,-8 17 0,13-23 0,0 0 0,1 0 0,-1 0 0,1 0 0,0 0 0,-1 0 0,1 0 0,0 0 0,0 0 0,0 0 0,0 0 0,1 0 0,-1 0 0,1 0 0,-1 0 0,1 0 0,-1 0 0,1-1 0,0 1 0,0 0 0,0 0 0,0-1 0,0 1 0,1 0 0,-1-1 0,0 1 0,1-1 0,-1 0 0,1 1 0,-1-1 0,1 0 0,0 0 0,-1 0 0,4 1 0,18 9 0,-1-1 0,1-1 0,0-1 0,1-2 0,0 0 0,31 3 0,-23-4 0,-1 2 0,0 0 0,41 17 0,101 63 132,-23-11-1629,-97-52-5329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9:27:1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1 364 24575,'1'-5'0,"0"1"0,0-1 0,1 0 0,0 1 0,0 0 0,0-1 0,0 1 0,1 0 0,-1 0 0,1 0 0,0 0 0,1 1 0,3-5 0,0 0 0,16-16 0,0 1 0,2 1 0,1 1 0,33-22 0,120-61 0,-94 65 0,-76 35 0,0 1 0,0 1 0,0 0 0,0 0 0,0 0 0,0 2 0,0-1 0,11 1 0,-16 1 0,-1 0 0,0 0 0,1 0 0,-1 1 0,0-1 0,0 1 0,0-1 0,0 1 0,0 0 0,-1 0 0,1 1 0,0-1 0,-1 1 0,0-1 0,0 1 0,1 0 0,-1-1 0,-1 1 0,1 0 0,0 1 0,-1-1 0,0 0 0,0 0 0,2 6 0,2 8 0,-1 0 0,-1 1 0,2 21 0,0 26-682,-6 79-1,0-120-6143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7T19:27:2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24575,'15'19'0,"0"0"0,-2 1 0,0 0 0,-1 1 0,-1 1 0,13 34 0,8 16 0,-29-67 0,0 2 0,0-1 0,0 1 0,1-1 0,0 0 0,9 10 0,-13-16 0,1 1 0,-1-1 0,1 1 0,-1-1 0,1 0 0,-1 1 0,1-1 0,-1 0 0,1 1 0,0-1 0,-1 0 0,1 0 0,-1 0 0,1 1 0,0-1 0,-1 0 0,1 0 0,0 0 0,-1 0 0,1 0 0,0 0 0,-1 0 0,1 0 0,0-1 0,-1 1 0,2 0 0,0-2 0,-1 1 0,1 0 0,-1-1 0,0 1 0,1-1 0,-1 1 0,0-1 0,0 0 0,0 1 0,0-1 0,0 0 0,0 0 0,0-3 0,7-19 30,-1-1 0,5-47 0,-9 51-272,0-1-1,2 1 1,0 1-1,1-1 0,10-22 1,-5 23-6584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62D67-85FF-4C75-9617-F3A43D7D72F8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7B587-C838-4B17-91B7-604559B97AA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51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68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18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4069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494764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tr-TR" altLang="tr-TR" dirty="0"/>
              <a:t>Çizilen doğru poligonun köşe noktalarından geçmeyecek şekilde olmalı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D6AFA69-39F0-4009-8E9B-FAF4F0E39AB6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tr-TR" altLang="tr-TR" dirty="0"/>
              <a:t>Çizilen doğru poligonun köşe noktalarından geçmeyecek şekilde olmalı</a:t>
            </a:r>
          </a:p>
        </p:txBody>
      </p:sp>
    </p:spTree>
    <p:extLst>
      <p:ext uri="{BB962C8B-B14F-4D97-AF65-F5344CB8AC3E}">
        <p14:creationId xmlns:p14="http://schemas.microsoft.com/office/powerpoint/2010/main" val="4611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263902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16276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3EFA5-2DE1-4AEF-A6B6-CE691FFACA81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50770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84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algebra, Cramer’s rule is defined as an explicit formula or method used to solve a system or series of linear equations.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applies to those linear equations, having as many unknown variables as values and when a unique solution is probable. The Cramer rule method uses determinants to find the values of the variables given in a linear equation. The rule expresses the solution in terms of determinants by arranging the matrix in the form of Ax=B, where: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represents the coefficient matrix and contains all the numerical values.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represents the matrix of variables.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represents the matrix with all the constants on the right-hand side of the equation.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8604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algebra, Cramer’s rule is defined as an explicit formula or method used to solve a system or series of linear equations.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applies to those linear equations, having as many unknown variables as values and when a unique solution is probable. The Cramer rule method uses determinants to find the values of the variables given in a linear equation. The rule expresses the solution in terms of determinants by arranging the matrix in the form of Ax=B, where: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represents the coefficient matrix and contains all the numerical values.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represents the matrix of variables.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represents the matrix with all the constants on the right-hand side of the equation.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2919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https://byjus.com/maths/cramers-rule/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6773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73867BF-D436-4125-A247-F8DEC487396C}" type="slidenum">
              <a:rPr lang="en-US" altLang="tr-TR" sz="1200"/>
              <a:pPr eaLnBrk="1" hangingPunct="1"/>
              <a:t>33</a:t>
            </a:fld>
            <a:endParaRPr lang="en-US" altLang="tr-TR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F0AFFB-E407-4786-81D6-8A36CA487FA7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65734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84381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78099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573077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641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https://blackpawn.com/texts/pointinpoly/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628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5041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7DA24D-58F0-469C-A6F5-64F03A771A3C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195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72DCD0-5F22-4597-83A0-8822063CCB20}" type="slidenum">
              <a:rPr lang="en-US" altLang="tr-TR" sz="1200"/>
              <a:pPr eaLnBrk="1" hangingPunct="1"/>
              <a:t>46</a:t>
            </a:fld>
            <a:endParaRPr lang="en-US" altLang="tr-TR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E1F7049-7A3C-4B66-8952-E18F882596FA}" type="slidenum">
              <a:rPr lang="en-US" altLang="tr-TR" sz="1200"/>
              <a:pPr eaLnBrk="1" hangingPunct="1"/>
              <a:t>47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0422D2-B304-4C3A-A23B-696259F12789}" type="slidenum">
              <a:rPr lang="en-US" altLang="tr-TR" sz="1200"/>
              <a:pPr eaLnBrk="1" hangingPunct="1"/>
              <a:t>49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4968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1209E8-14F9-4C8B-9384-3DBB6F957BED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621463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Bazı özel işlemleri ele alan ilgili kütüphaneler</a:t>
            </a:r>
          </a:p>
          <a:p>
            <a:pPr lvl="1"/>
            <a:r>
              <a:rPr lang="en-US" b="1"/>
              <a:t>OpenGL Utility (GLU) </a:t>
            </a:r>
            <a:r>
              <a:rPr lang="en-US"/>
              <a:t>– glu önekiyle başlayan fonksiyonlar</a:t>
            </a:r>
          </a:p>
          <a:p>
            <a:pPr lvl="1"/>
            <a:r>
              <a:rPr lang="en-US" b="1"/>
              <a:t>Open Inventor </a:t>
            </a:r>
            <a:r>
              <a:rPr lang="en-US"/>
              <a:t>– C++ ile yazılmış nesne tabanlı araç takımı</a:t>
            </a:r>
          </a:p>
          <a:p>
            <a:pPr lvl="1"/>
            <a:r>
              <a:rPr lang="en-US" b="1"/>
              <a:t>OpenGL Extension to the X Window System (GLX) </a:t>
            </a:r>
            <a:r>
              <a:rPr lang="en-US"/>
              <a:t>– glx önekiyle başlayan fonksiyonlar</a:t>
            </a:r>
          </a:p>
          <a:p>
            <a:pPr lvl="1"/>
            <a:r>
              <a:rPr lang="en-US" b="1"/>
              <a:t>Apple GL (AGL) </a:t>
            </a:r>
            <a:r>
              <a:rPr lang="en-US"/>
              <a:t>– Apple sistemlerde pencere idame işlemleri için bir arayüz (agl önekiyle başlayan fonksiyonlar)</a:t>
            </a:r>
          </a:p>
          <a:p>
            <a:pPr lvl="1"/>
            <a:r>
              <a:rPr lang="en-US" b="1"/>
              <a:t>Windows-to-OpenGL (WGL) </a:t>
            </a:r>
            <a:r>
              <a:rPr lang="en-US"/>
              <a:t>– wgl önekiyle başlayan fonksiyonlar</a:t>
            </a:r>
          </a:p>
          <a:p>
            <a:pPr lvl="1"/>
            <a:r>
              <a:rPr lang="en-US" b="1"/>
              <a:t>OpenGL Utility Toolkit (GLUT) </a:t>
            </a:r>
            <a:r>
              <a:rPr lang="en-US"/>
              <a:t>– herhangi bir ekran pencereleme sistemiyle etkileşim sağlayan fonksiyonları barındırır (glut önekiyle başlayan fonksiyonlar)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779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Associated libraries for handling special operations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Utility (GLU)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function names start with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prefix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Inventor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object oriented toolkit written in C++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Extension to the X Window System (GLX)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set of routines that are prefixed with the letter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glx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 GL (AGL)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interface for window-management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 in Apple systems (prefix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Windows-to-OpenGL (WGL)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prefixed with letter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wgl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Manager to OpenGL (PGL)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an interface for</a:t>
            </a:r>
          </a:p>
          <a:p>
            <a:r>
              <a:rPr lang="tr-T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 OS/2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Utility Toolkit (GLUT)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provides library of functions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interacting with any screen-windowing system (prefix glut)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5039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015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344525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7293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50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613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void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158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void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8484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9325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AA0760-2975-4628-BE07-DD4E8BEA5790}" type="slidenum">
              <a:rPr lang="en-US" altLang="tr-TR" sz="1200"/>
              <a:pPr eaLnBrk="1" hangingPunct="1"/>
              <a:t>70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76350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4CD0FE6-674A-412A-9E39-242587A84F95}" type="slidenum">
              <a:rPr lang="en-US" altLang="tr-TR" sz="1200"/>
              <a:pPr eaLnBrk="1" hangingPunct="1"/>
              <a:t>71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292800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5E91B9-DD14-4E1E-B1CE-3BD98EFEC08B}" type="slidenum">
              <a:rPr lang="en-US" altLang="tr-TR" sz="1200"/>
              <a:pPr eaLnBrk="1" hangingPunct="1"/>
              <a:t>72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03296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470C97-7165-4CF0-83E4-07DB5ECE7BF3}" type="slidenum">
              <a:rPr lang="en-US" altLang="tr-TR" sz="1200"/>
              <a:pPr eaLnBrk="1" hangingPunct="1"/>
              <a:t>73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139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766725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74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3299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5646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53891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997319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C8E636-DF7F-42D4-9D6F-02A39C33C56A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5764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27.04.2025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3" Type="http://schemas.openxmlformats.org/officeDocument/2006/relationships/image" Target="../media/image59.jpe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15" Type="http://schemas.openxmlformats.org/officeDocument/2006/relationships/image" Target="../media/image126.png"/><Relationship Id="rId4" Type="http://schemas.openxmlformats.org/officeDocument/2006/relationships/image" Target="../media/image560.png"/><Relationship Id="rId14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59.png"/><Relationship Id="rId15" Type="http://schemas.openxmlformats.org/officeDocument/2006/relationships/image" Target="../media/image73.png"/><Relationship Id="rId10" Type="http://schemas.openxmlformats.org/officeDocument/2006/relationships/image" Target="../media/image66.png"/><Relationship Id="rId4" Type="http://schemas.openxmlformats.org/officeDocument/2006/relationships/image" Target="../media/image580.png"/><Relationship Id="rId9" Type="http://schemas.openxmlformats.org/officeDocument/2006/relationships/image" Target="../media/image65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7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40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5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5.png"/><Relationship Id="rId5" Type="http://schemas.openxmlformats.org/officeDocument/2006/relationships/image" Target="../media/image10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8" Type="http://schemas.openxmlformats.org/officeDocument/2006/relationships/image" Target="../media/image133.png"/><Relationship Id="rId26" Type="http://schemas.openxmlformats.org/officeDocument/2006/relationships/image" Target="../media/image139.png"/><Relationship Id="rId3" Type="http://schemas.openxmlformats.org/officeDocument/2006/relationships/image" Target="../media/image18.png"/><Relationship Id="rId21" Type="http://schemas.openxmlformats.org/officeDocument/2006/relationships/image" Target="../media/image136.png"/><Relationship Id="rId7" Type="http://schemas.openxmlformats.org/officeDocument/2006/relationships/image" Target="../media/image900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19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800.png"/><Relationship Id="rId22" Type="http://schemas.openxmlformats.org/officeDocument/2006/relationships/image" Target="../media/image13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7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fw.org/docs/3.3/group__keys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cuda-samples" TargetMode="External"/><Relationship Id="rId2" Type="http://schemas.openxmlformats.org/officeDocument/2006/relationships/hyperlink" Target="https://github.com/JoeyDeVries/LearnOpenG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0.png"/><Relationship Id="rId7" Type="http://schemas.openxmlformats.org/officeDocument/2006/relationships/image" Target="../media/image39.png"/><Relationship Id="rId12" Type="http://schemas.openxmlformats.org/officeDocument/2006/relationships/image" Target="../media/image2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GEOMETRİK TESTLER ve ETKİLEŞİM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85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r="5733"/>
          <a:stretch/>
        </p:blipFill>
        <p:spPr bwMode="auto">
          <a:xfrm>
            <a:off x="6129929" y="4365104"/>
            <a:ext cx="3014071" cy="209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/>
              <a:t>Üçgenlerde İç Dış Nokta Belirleme</a:t>
            </a:r>
          </a:p>
        </p:txBody>
      </p:sp>
      <p:sp>
        <p:nvSpPr>
          <p:cNvPr id="11" name="İçerik Yer Tutucusu 10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4116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(p, v1, v2, v3)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cp1 =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vektorelCarpim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(v2-v3, p-v3)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cp2 =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vektorelCarpim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(v2-v3, v1-v3)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noktaCarpim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(cp1,cp2)&gt;=0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true</a:t>
            </a: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false</a:t>
            </a: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noktaUcgenIcinde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(p, v1, v2, v3)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(p,v1,v2,v3) 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					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(p,v2,v1,v3) 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and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					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ayniTaraf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(p,v3,v1,v2)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true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24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4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2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tr-TR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2400" dirty="0" err="1">
                <a:latin typeface="Courier New" pitchFamily="49" charset="0"/>
                <a:cs typeface="Courier New" pitchFamily="49" charset="0"/>
              </a:rPr>
              <a:t>false</a:t>
            </a: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tr-TR" sz="2400" dirty="0"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724128" y="2924944"/>
                <a:ext cx="3275856" cy="11252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tr-TR" sz="1600" b="1"/>
                  <a:t>Nokta </a:t>
                </a:r>
                <a:r>
                  <a:rPr lang="tr-TR" sz="1600" b="1" dirty="0"/>
                  <a:t>çarpımı</a:t>
                </a:r>
                <a:endParaRPr lang="tr-TR" sz="32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smtClean="0">
                              <a:latin typeface="Cambria Math"/>
                            </a:rPr>
                            <m:t>𝒂</m:t>
                          </m:r>
                        </m:e>
                      </m:acc>
                      <m:r>
                        <a:rPr lang="tr-TR" b="1" i="1" smtClean="0">
                          <a:latin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smtClean="0">
                              <a:latin typeface="Cambria Math"/>
                            </a:rPr>
                            <m:t>𝒃</m:t>
                          </m:r>
                        </m:e>
                      </m:acc>
                      <m:r>
                        <a:rPr lang="tr-TR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1" i="1">
                                  <a:latin typeface="Cambria Math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b="1" i="1">
                                  <a:latin typeface="Cambria Math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  <m:r>
                        <a:rPr lang="tr-TR" b="1" i="1" smtClean="0">
                          <a:latin typeface="Cambria Math"/>
                        </a:rPr>
                        <m:t>𝒄𝒐𝒔</m:t>
                      </m:r>
                      <m:r>
                        <a:rPr lang="tr-TR" b="1" i="1" smtClean="0">
                          <a:latin typeface="Cambria Math"/>
                        </a:rPr>
                        <m:t>(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sz="3200" b="1" dirty="0"/>
              </a:p>
              <a:p>
                <a:endParaRPr lang="tr-TR" sz="1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smtClean="0">
                          <a:latin typeface="Cambria Math"/>
                        </a:rPr>
                        <m:t>𝒄𝒐𝒔</m:t>
                      </m:r>
                      <m:d>
                        <m:dPr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𝟗𝟎</m:t>
                      </m:r>
                      <m:r>
                        <a:rPr lang="tr-TR" b="1" i="0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&lt;−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𝟗𝟎</m:t>
                      </m:r>
                    </m:oMath>
                  </m:oMathPara>
                </a14:m>
                <a:endParaRPr lang="tr-TR" sz="4000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924944"/>
                <a:ext cx="3275856" cy="1125244"/>
              </a:xfrm>
              <a:prstGeom prst="rect">
                <a:avLst/>
              </a:prstGeom>
              <a:blipFill>
                <a:blip r:embed="rId4"/>
                <a:stretch>
                  <a:fillRect l="-552"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ikdörtgen 2"/>
          <p:cNvSpPr/>
          <p:nvPr/>
        </p:nvSpPr>
        <p:spPr>
          <a:xfrm>
            <a:off x="3563888" y="4653136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6"/>
          <p:cNvSpPr/>
          <p:nvPr/>
        </p:nvSpPr>
        <p:spPr>
          <a:xfrm>
            <a:off x="4067944" y="4941168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/>
          <p:cNvSpPr/>
          <p:nvPr/>
        </p:nvSpPr>
        <p:spPr>
          <a:xfrm>
            <a:off x="5004048" y="5229200"/>
            <a:ext cx="360040" cy="2880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Konkav </a:t>
            </a:r>
            <a:r>
              <a:rPr lang="tr-TR" altLang="tr-TR"/>
              <a:t>Poligonları Anlama</a:t>
            </a:r>
            <a:r>
              <a:rPr lang="en-US" altLang="tr-TR"/>
              <a:t>:</a:t>
            </a:r>
            <a:r>
              <a:rPr lang="tr-TR" altLang="tr-TR"/>
              <a:t> </a:t>
            </a:r>
            <a:br>
              <a:rPr lang="en-US" altLang="tr-TR"/>
            </a:br>
            <a:r>
              <a:rPr lang="tr-TR" altLang="tr-TR"/>
              <a:t>Yöntem </a:t>
            </a:r>
            <a:r>
              <a:rPr lang="tr-TR" altLang="tr-TR" dirty="0"/>
              <a:t>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3340968"/>
          </a:xfrm>
        </p:spPr>
        <p:txBody>
          <a:bodyPr>
            <a:normAutofit/>
          </a:bodyPr>
          <a:lstStyle/>
          <a:p>
            <a:r>
              <a:rPr lang="tr-TR" altLang="tr-TR" dirty="0"/>
              <a:t>Poligonun herhangi bir kenarı uzatılır.</a:t>
            </a:r>
          </a:p>
          <a:p>
            <a:r>
              <a:rPr lang="tr-TR" altLang="tr-TR" dirty="0"/>
              <a:t>Bazı poligon noktaları bu uzatılan kenarın bir tarafında bazıları diğer tarafında kalıyorsa poligon konkavdır.</a:t>
            </a:r>
          </a:p>
        </p:txBody>
      </p:sp>
      <p:pic>
        <p:nvPicPr>
          <p:cNvPr id="5" name="AADGHCT0.jpg" descr="AADGHC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0" b="5480"/>
          <a:stretch/>
        </p:blipFill>
        <p:spPr bwMode="auto">
          <a:xfrm>
            <a:off x="4566828" y="3678840"/>
            <a:ext cx="3029508" cy="291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86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Konkav Poligonları </a:t>
            </a:r>
            <a:r>
              <a:rPr lang="tr-TR" altLang="tr-TR"/>
              <a:t>Anlama </a:t>
            </a:r>
            <a:br>
              <a:rPr lang="en-US" altLang="tr-TR"/>
            </a:br>
            <a:r>
              <a:rPr lang="tr-TR" altLang="tr-TR"/>
              <a:t>Yöntem </a:t>
            </a:r>
            <a:r>
              <a:rPr lang="tr-TR" altLang="tr-TR" dirty="0"/>
              <a:t>II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9971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 dirty="0"/>
              <a:t>Aynı düzlemdeki poligon noktaları önce (</a:t>
            </a:r>
            <a:r>
              <a:rPr lang="tr-TR" altLang="tr-TR" dirty="0" err="1"/>
              <a:t>x,y</a:t>
            </a:r>
            <a:r>
              <a:rPr lang="tr-TR" altLang="tr-TR" dirty="0"/>
              <a:t>) düzlemine taşınır.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Her ardışık 2 köşe noktası </a:t>
            </a:r>
            <a:r>
              <a:rPr lang="tr-TR" altLang="tr-TR" dirty="0" err="1"/>
              <a:t>V</a:t>
            </a:r>
            <a:r>
              <a:rPr lang="tr-TR" altLang="tr-TR" baseline="-25000" dirty="0" err="1"/>
              <a:t>k</a:t>
            </a:r>
            <a:r>
              <a:rPr lang="tr-TR" altLang="tr-TR" dirty="0"/>
              <a:t> ve V</a:t>
            </a:r>
            <a:r>
              <a:rPr lang="tr-TR" altLang="tr-TR" baseline="-25000" dirty="0"/>
              <a:t>k+1</a:t>
            </a:r>
            <a:r>
              <a:rPr lang="tr-TR" altLang="tr-TR" dirty="0"/>
              <a:t> için kenar vektörü E</a:t>
            </a:r>
            <a:r>
              <a:rPr lang="tr-TR" altLang="tr-TR" baseline="-25000" dirty="0"/>
              <a:t>k</a:t>
            </a:r>
            <a:r>
              <a:rPr lang="tr-TR" altLang="tr-TR" dirty="0"/>
              <a:t> bulunur.</a:t>
            </a:r>
          </a:p>
          <a:p>
            <a:pPr lvl="1">
              <a:lnSpc>
                <a:spcPct val="120000"/>
              </a:lnSpc>
            </a:pPr>
            <a:r>
              <a:rPr lang="tr-TR" altLang="tr-TR" dirty="0"/>
              <a:t>E</a:t>
            </a:r>
            <a:r>
              <a:rPr lang="tr-TR" altLang="tr-TR" baseline="-25000" dirty="0"/>
              <a:t>k</a:t>
            </a:r>
            <a:r>
              <a:rPr lang="tr-TR" altLang="tr-TR" dirty="0"/>
              <a:t> = V</a:t>
            </a:r>
            <a:r>
              <a:rPr lang="tr-TR" altLang="tr-TR" baseline="-25000" dirty="0"/>
              <a:t>k+1</a:t>
            </a:r>
            <a:r>
              <a:rPr lang="tr-TR" altLang="tr-TR" dirty="0"/>
              <a:t> -  </a:t>
            </a:r>
            <a:r>
              <a:rPr lang="tr-TR" altLang="tr-TR" dirty="0" err="1"/>
              <a:t>V</a:t>
            </a:r>
            <a:r>
              <a:rPr lang="tr-TR" altLang="tr-TR" baseline="-25000" dirty="0" err="1"/>
              <a:t>k</a:t>
            </a:r>
            <a:endParaRPr lang="tr-TR" altLang="tr-TR" baseline="-25000" dirty="0"/>
          </a:p>
          <a:p>
            <a:pPr>
              <a:lnSpc>
                <a:spcPct val="120000"/>
              </a:lnSpc>
            </a:pPr>
            <a:r>
              <a:rPr lang="tr-TR" altLang="tr-TR" dirty="0"/>
              <a:t>Her ardışık iki kenar vektörü E</a:t>
            </a:r>
            <a:r>
              <a:rPr lang="tr-TR" altLang="tr-TR" baseline="-25000" dirty="0"/>
              <a:t>k</a:t>
            </a:r>
            <a:r>
              <a:rPr lang="tr-TR" altLang="tr-TR" dirty="0"/>
              <a:t> ve E</a:t>
            </a:r>
            <a:r>
              <a:rPr lang="tr-TR" altLang="tr-TR" baseline="-25000" dirty="0"/>
              <a:t>k+1</a:t>
            </a:r>
            <a:r>
              <a:rPr lang="tr-TR" altLang="tr-TR" dirty="0"/>
              <a:t> için </a:t>
            </a:r>
            <a:r>
              <a:rPr lang="tr-TR" altLang="tr-TR" dirty="0" err="1"/>
              <a:t>vektörel</a:t>
            </a:r>
            <a:r>
              <a:rPr lang="tr-TR" altLang="tr-TR" dirty="0"/>
              <a:t> çarpımı alınır.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Konveks bir poligon için tüm çarpımlar aynı işarette (+ veya -) olur.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Dolayısıyla bazı çarpımlar + bazı çarpımlar – dönerse poligon konkavdır.</a:t>
            </a:r>
          </a:p>
        </p:txBody>
      </p:sp>
    </p:spTree>
    <p:extLst>
      <p:ext uri="{BB962C8B-B14F-4D97-AF65-F5344CB8AC3E}">
        <p14:creationId xmlns:p14="http://schemas.microsoft.com/office/powerpoint/2010/main" val="168977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Konkav Poligonları Anlama</a:t>
            </a:r>
            <a:endParaRPr lang="en-US" altLang="tr-TR" dirty="0"/>
          </a:p>
        </p:txBody>
      </p:sp>
      <p:pic>
        <p:nvPicPr>
          <p:cNvPr id="30723" name="AADGHCT0.jpg" descr="AADGHC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 bwMode="auto">
          <a:xfrm>
            <a:off x="1115616" y="2616074"/>
            <a:ext cx="5976664" cy="373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/>
          </a:bodyPr>
          <a:lstStyle/>
          <a:p>
            <a:r>
              <a:rPr lang="tr-TR" altLang="tr-TR" dirty="0"/>
              <a:t>Ardışık kenar vektörü çiftlerinin </a:t>
            </a:r>
            <a:r>
              <a:rPr lang="tr-TR" altLang="tr-TR" dirty="0" err="1"/>
              <a:t>vektörel</a:t>
            </a:r>
            <a:r>
              <a:rPr lang="tr-TR" altLang="tr-TR" dirty="0"/>
              <a:t> çarpımı alınır.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4283968" y="5661248"/>
                <a:ext cx="4464496" cy="1008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</a:rPr>
                        <m:t>𝑎</m:t>
                      </m:r>
                      <m:r>
                        <a:rPr lang="tr-T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tr-TR" sz="1800" b="0" i="1" smtClean="0">
                          <a:latin typeface="Cambria Math"/>
                        </a:rPr>
                        <m:t>𝑏</m:t>
                      </m:r>
                      <m:r>
                        <a:rPr lang="tr-TR" sz="1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8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tr-TR" sz="1800" b="0" i="1" smtClean="0">
                          <a:latin typeface="Cambria Math"/>
                        </a:rPr>
                        <m:t>.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8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tr-TR" sz="1800" b="0" i="1" smtClean="0">
                          <a:latin typeface="Cambria Math"/>
                        </a:rPr>
                        <m:t>.</m:t>
                      </m:r>
                      <m:r>
                        <a:rPr lang="tr-TR" sz="1800" b="0" i="1" smtClean="0">
                          <a:latin typeface="Cambria Math"/>
                        </a:rPr>
                        <m:t>𝑠𝑖𝑛</m:t>
                      </m:r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tr-TR" sz="1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tr-TR" sz="18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tr-TR" sz="1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tr-TR" sz="18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&lt;180      ⇒ +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800" b="0" i="1" smtClean="0">
                          <a:latin typeface="Cambria Math"/>
                          <a:ea typeface="Cambria Math"/>
                        </a:rPr>
                        <m:t>180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1800" i="1">
                          <a:latin typeface="Cambria Math"/>
                          <a:ea typeface="Cambria Math"/>
                        </a:rPr>
                        <m:t>&lt;360⇒−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endParaRPr lang="tr-TR" sz="1800" dirty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661248"/>
                <a:ext cx="4464496" cy="1008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70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Vektör Yöntemiyle </a:t>
            </a:r>
            <a:br>
              <a:rPr lang="tr-TR" altLang="tr-TR" dirty="0"/>
            </a:br>
            <a:r>
              <a:rPr lang="tr-TR" altLang="tr-TR" dirty="0"/>
              <a:t>Konkav Poligonları Bölme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81128"/>
          </a:xfrm>
        </p:spPr>
        <p:txBody>
          <a:bodyPr>
            <a:normAutofit/>
          </a:bodyPr>
          <a:lstStyle/>
          <a:p>
            <a:r>
              <a:rPr lang="tr-TR" altLang="tr-TR" dirty="0"/>
              <a:t>3 ardışık köşe noktası eş doğrultuda olmadığı sürece (dejenere poligon durumu) saat yönünün tersinde vektör kenarları işlenerek vektör metodu uygulanır.</a:t>
            </a:r>
          </a:p>
          <a:p>
            <a:r>
              <a:rPr lang="tr-TR" altLang="tr-TR" dirty="0"/>
              <a:t>Herhangi iki vektörün </a:t>
            </a:r>
            <a:r>
              <a:rPr lang="tr-TR" altLang="tr-TR" dirty="0" err="1"/>
              <a:t>vektörel</a:t>
            </a:r>
            <a:r>
              <a:rPr lang="tr-TR" altLang="tr-TR" dirty="0"/>
              <a:t> çarpımı – olduğunda poligonun konkav olduğu anlaşılır.</a:t>
            </a:r>
          </a:p>
          <a:p>
            <a:r>
              <a:rPr lang="tr-TR" altLang="tr-TR" dirty="0"/>
              <a:t>Bu durumda poligon ilk kenar vektörünün yönünde bölünür.</a:t>
            </a:r>
          </a:p>
          <a:p>
            <a:pPr marL="0" indent="0">
              <a:buNone/>
            </a:pP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218026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Vektör Yöntemiyle </a:t>
            </a:r>
            <a:br>
              <a:rPr lang="tr-TR" altLang="tr-TR" dirty="0"/>
            </a:br>
            <a:r>
              <a:rPr lang="tr-TR" altLang="tr-TR" dirty="0"/>
              <a:t>Konkav Poligonları Bölme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 fontScale="92500"/>
          </a:bodyPr>
          <a:lstStyle/>
          <a:p>
            <a:r>
              <a:rPr lang="tr-TR" altLang="tr-TR" dirty="0"/>
              <a:t>Eksi (z) yönü veren kenar çifti için ilk </a:t>
            </a:r>
            <a:r>
              <a:rPr lang="tr-TR" altLang="tr-TR" dirty="0" err="1"/>
              <a:t>vektörel</a:t>
            </a:r>
            <a:r>
              <a:rPr lang="tr-TR" altLang="tr-TR" dirty="0"/>
              <a:t> çarpım bileşeni doğrultusunda bölüm gerçekleşir.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3419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4499992" y="3271304"/>
            <a:ext cx="4032448" cy="192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800" dirty="0"/>
              <a:t>Neticede E</a:t>
            </a:r>
            <a:r>
              <a:rPr lang="tr-TR" sz="2800" baseline="-25000" dirty="0"/>
              <a:t>2</a:t>
            </a:r>
            <a:r>
              <a:rPr lang="tr-TR" sz="2800" dirty="0"/>
              <a:t> ile kesişen E</a:t>
            </a:r>
            <a:r>
              <a:rPr lang="tr-TR" sz="2800" baseline="-25000" dirty="0"/>
              <a:t>4</a:t>
            </a:r>
            <a:r>
              <a:rPr lang="tr-TR" sz="2800" dirty="0"/>
              <a:t> 2 parçaya ayrılır ve konveks 2 poligon oluşur.</a:t>
            </a:r>
          </a:p>
        </p:txBody>
      </p:sp>
    </p:spTree>
    <p:extLst>
      <p:ext uri="{BB962C8B-B14F-4D97-AF65-F5344CB8AC3E}">
        <p14:creationId xmlns:p14="http://schemas.microsoft.com/office/powerpoint/2010/main" val="255518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Vektörel</a:t>
            </a:r>
            <a:r>
              <a:rPr lang="tr-TR" dirty="0"/>
              <a:t> </a:t>
            </a:r>
            <a:r>
              <a:rPr lang="tr-TR"/>
              <a:t>Çarpım </a:t>
            </a:r>
            <a:r>
              <a:rPr lang="en-US"/>
              <a:t>Kuralı (Hatırlatma)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 descr="vektörler mekanik üniversite fiz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15" y="1997234"/>
            <a:ext cx="497966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1" y="4627583"/>
            <a:ext cx="8568952" cy="67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36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Konkav Poligonları </a:t>
            </a:r>
            <a:r>
              <a:rPr lang="tr-TR" altLang="tr-TR"/>
              <a:t>Bölme Örne</a:t>
            </a:r>
            <a:r>
              <a:rPr lang="en-US" altLang="tr-TR"/>
              <a:t>ği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1108720"/>
          </a:xfrm>
        </p:spPr>
        <p:txBody>
          <a:bodyPr>
            <a:normAutofit fontScale="92500"/>
          </a:bodyPr>
          <a:lstStyle/>
          <a:p>
            <a:r>
              <a:rPr lang="tr-TR" altLang="tr-TR" dirty="0"/>
              <a:t>Eksi (z) yönü veren kenar çifti için ilk </a:t>
            </a:r>
            <a:r>
              <a:rPr lang="tr-TR" altLang="tr-TR" dirty="0" err="1"/>
              <a:t>vektörel</a:t>
            </a:r>
            <a:r>
              <a:rPr lang="tr-TR" altLang="tr-TR" dirty="0"/>
              <a:t> çarpım bileşeni doğrultusunda bölüm gerçekleşir.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82" y="2966415"/>
            <a:ext cx="3667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375801"/>
            <a:ext cx="46767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2726"/>
            <a:ext cx="34194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34153" y="5749544"/>
            <a:ext cx="4254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/>
              <a:t>E</a:t>
            </a:r>
            <a:r>
              <a:rPr lang="tr-TR" sz="2800" baseline="-25000" dirty="0" err="1"/>
              <a:t>j</a:t>
            </a:r>
            <a:r>
              <a:rPr lang="tr-TR" sz="2800" dirty="0"/>
              <a:t> x E</a:t>
            </a:r>
            <a:r>
              <a:rPr lang="tr-TR" sz="2800" baseline="-25000" dirty="0"/>
              <a:t>k</a:t>
            </a:r>
            <a:r>
              <a:rPr lang="tr-TR" sz="2800" dirty="0"/>
              <a:t> = (</a:t>
            </a:r>
            <a:r>
              <a:rPr lang="tr-TR" sz="2800" dirty="0" err="1"/>
              <a:t>E</a:t>
            </a:r>
            <a:r>
              <a:rPr lang="tr-TR" sz="2800" baseline="-25000" dirty="0" err="1"/>
              <a:t>jx</a:t>
            </a:r>
            <a:r>
              <a:rPr lang="tr-TR" sz="2800" dirty="0"/>
              <a:t> </a:t>
            </a:r>
            <a:r>
              <a:rPr lang="tr-TR" sz="2800" dirty="0" err="1"/>
              <a:t>E</a:t>
            </a:r>
            <a:r>
              <a:rPr lang="tr-TR" sz="2800" baseline="-25000" dirty="0" err="1"/>
              <a:t>ky</a:t>
            </a:r>
            <a:r>
              <a:rPr lang="tr-TR" sz="2800" dirty="0"/>
              <a:t> – </a:t>
            </a:r>
            <a:r>
              <a:rPr lang="tr-TR" sz="2800" dirty="0" err="1"/>
              <a:t>E</a:t>
            </a:r>
            <a:r>
              <a:rPr lang="tr-TR" sz="2800" baseline="-25000" dirty="0" err="1"/>
              <a:t>kx</a:t>
            </a:r>
            <a:r>
              <a:rPr lang="tr-TR" sz="2800" dirty="0" err="1"/>
              <a:t>E</a:t>
            </a:r>
            <a:r>
              <a:rPr lang="tr-TR" sz="2800" baseline="-25000" dirty="0" err="1"/>
              <a:t>jy</a:t>
            </a:r>
            <a:r>
              <a:rPr lang="tr-T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154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Döndürme Yöntemiyle </a:t>
            </a:r>
            <a:br>
              <a:rPr lang="tr-TR" altLang="tr-TR" dirty="0"/>
            </a:br>
            <a:r>
              <a:rPr lang="tr-TR" altLang="tr-TR" dirty="0"/>
              <a:t>Konkav Poligonları Bölme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7091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 dirty="0"/>
              <a:t>Bir </a:t>
            </a:r>
            <a:r>
              <a:rPr lang="en-US" altLang="tr-TR" dirty="0"/>
              <a:t>V</a:t>
            </a:r>
            <a:r>
              <a:rPr lang="tr-TR" altLang="tr-TR" baseline="-25000" dirty="0"/>
              <a:t>k</a:t>
            </a:r>
            <a:r>
              <a:rPr lang="en-US" altLang="tr-TR" dirty="0"/>
              <a:t> </a:t>
            </a:r>
            <a:r>
              <a:rPr lang="tr-TR" altLang="tr-TR" dirty="0"/>
              <a:t>poligon noktasını orijine </a:t>
            </a:r>
            <a:r>
              <a:rPr lang="tr-TR" altLang="tr-TR"/>
              <a:t>oturttuktan ve </a:t>
            </a:r>
            <a:r>
              <a:rPr lang="tr-TR" altLang="tr-TR" dirty="0"/>
              <a:t>bunu takip eden </a:t>
            </a:r>
            <a:r>
              <a:rPr lang="en-US" altLang="tr-TR" dirty="0"/>
              <a:t>V</a:t>
            </a:r>
            <a:r>
              <a:rPr lang="tr-TR" altLang="tr-TR" baseline="-25000" dirty="0"/>
              <a:t>k+1</a:t>
            </a:r>
            <a:r>
              <a:rPr lang="en-US" altLang="tr-TR" dirty="0"/>
              <a:t> </a:t>
            </a:r>
            <a:r>
              <a:rPr lang="tr-TR" altLang="tr-TR" dirty="0"/>
              <a:t>noktasını x ekseni ile hizaladıktan sonra </a:t>
            </a:r>
            <a:r>
              <a:rPr lang="en-US" altLang="tr-TR" dirty="0"/>
              <a:t>V</a:t>
            </a:r>
            <a:r>
              <a:rPr lang="tr-TR" altLang="tr-TR" baseline="-25000" dirty="0"/>
              <a:t>k+2</a:t>
            </a:r>
            <a:r>
              <a:rPr lang="tr-TR" altLang="tr-TR" dirty="0"/>
              <a:t> eğer x ekseninin altında yer alıyorsa poligon konkavdır.</a:t>
            </a:r>
          </a:p>
          <a:p>
            <a:pPr>
              <a:lnSpc>
                <a:spcPct val="120000"/>
              </a:lnSpc>
            </a:pPr>
            <a:r>
              <a:rPr lang="tr-TR" altLang="tr-TR" dirty="0"/>
              <a:t>Poligon x ekseni yönünde bölünüp oluşan iki yeni poligon için de aynı teste devam edilir.</a:t>
            </a:r>
          </a:p>
          <a:p>
            <a:pPr lvl="1">
              <a:lnSpc>
                <a:spcPct val="120000"/>
              </a:lnSpc>
            </a:pPr>
            <a:r>
              <a:rPr lang="en-US" altLang="tr-TR" dirty="0"/>
              <a:t>V</a:t>
            </a:r>
            <a:r>
              <a:rPr lang="en-US" altLang="tr-TR" baseline="-25000" dirty="0"/>
              <a:t>2</a:t>
            </a:r>
            <a:r>
              <a:rPr lang="en-US" altLang="tr-TR" dirty="0"/>
              <a:t> </a:t>
            </a:r>
            <a:r>
              <a:rPr lang="tr-TR" altLang="tr-TR" dirty="0"/>
              <a:t>orijin koordinatına yerleşmiş ve </a:t>
            </a:r>
            <a:r>
              <a:rPr lang="en-US" altLang="tr-TR"/>
              <a:t>V</a:t>
            </a:r>
            <a:r>
              <a:rPr lang="tr-TR" altLang="tr-TR" baseline="-25000"/>
              <a:t>3</a:t>
            </a:r>
            <a:r>
              <a:rPr lang="en-US" altLang="tr-TR"/>
              <a:t> ile </a:t>
            </a:r>
            <a:r>
              <a:rPr lang="tr-TR" altLang="tr-TR"/>
              <a:t>x ekseni hizalanmıştır</a:t>
            </a:r>
            <a:r>
              <a:rPr lang="tr-TR" altLang="tr-TR" dirty="0"/>
              <a:t>. </a:t>
            </a:r>
          </a:p>
          <a:p>
            <a:pPr lvl="1">
              <a:lnSpc>
                <a:spcPct val="120000"/>
              </a:lnSpc>
            </a:pPr>
            <a:r>
              <a:rPr lang="en-US" altLang="tr-TR"/>
              <a:t>V</a:t>
            </a:r>
            <a:r>
              <a:rPr lang="en-US" altLang="tr-TR" baseline="-25000"/>
              <a:t>4</a:t>
            </a:r>
            <a:r>
              <a:rPr lang="en-US" altLang="tr-TR"/>
              <a:t> bu durumda </a:t>
            </a:r>
            <a:r>
              <a:rPr lang="en-US" altLang="tr-TR" i="1"/>
              <a:t>x</a:t>
            </a:r>
            <a:r>
              <a:rPr lang="en-US" altLang="tr-TR"/>
              <a:t> </a:t>
            </a:r>
            <a:r>
              <a:rPr lang="tr-TR" altLang="tr-TR" dirty="0"/>
              <a:t>ekseninin altında kaldığından </a:t>
            </a:r>
            <a:r>
              <a:rPr lang="en-US" altLang="tr-TR" dirty="0"/>
              <a:t>V</a:t>
            </a:r>
            <a:r>
              <a:rPr lang="en-US" altLang="tr-TR" baseline="-25000" dirty="0"/>
              <a:t>2</a:t>
            </a:r>
            <a:r>
              <a:rPr lang="en-US" altLang="tr-TR" dirty="0"/>
              <a:t>V</a:t>
            </a:r>
            <a:r>
              <a:rPr lang="en-US" altLang="tr-TR" baseline="-25000" dirty="0"/>
              <a:t>3</a:t>
            </a:r>
            <a:r>
              <a:rPr lang="tr-TR" altLang="tr-TR" dirty="0"/>
              <a:t> yani x ekseni doğrultusunda poligon ikiye bölünür.</a:t>
            </a:r>
          </a:p>
        </p:txBody>
      </p:sp>
      <p:pic>
        <p:nvPicPr>
          <p:cNvPr id="7" name="AADGHCV0.jpg" descr="AADGHC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5724128" y="1988840"/>
            <a:ext cx="2918418" cy="364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96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Konveks Bir Poligonu Üçgenlere Ayırma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061047"/>
          </a:xfrm>
        </p:spPr>
        <p:txBody>
          <a:bodyPr>
            <a:normAutofit fontScale="85000" lnSpcReduction="10000"/>
          </a:bodyPr>
          <a:lstStyle/>
          <a:p>
            <a:r>
              <a:rPr lang="tr-TR" dirty="0"/>
              <a:t>Saat yönünün tersine hazırlanmış poligon nokta koordinatları listesinden ilk 3 nokta seçilir ve bunlardan bir üçgen oluşturulur.</a:t>
            </a:r>
          </a:p>
          <a:p>
            <a:r>
              <a:rPr lang="tr-TR" dirty="0"/>
              <a:t>Seçilen 3 noktadan ikincisi listeden atılır ve yeni oluşan listeden yine ilk 3 nokta seçilir ve bir üçgen oluşturulur.</a:t>
            </a:r>
          </a:p>
          <a:p>
            <a:r>
              <a:rPr lang="tr-TR" dirty="0"/>
              <a:t>Listede sadece 3 nokta kalana dek aynı işleme tekrar edilir.</a:t>
            </a:r>
          </a:p>
        </p:txBody>
      </p:sp>
      <p:sp>
        <p:nvSpPr>
          <p:cNvPr id="4" name="Düzgün Beşgen 3"/>
          <p:cNvSpPr/>
          <p:nvPr/>
        </p:nvSpPr>
        <p:spPr>
          <a:xfrm>
            <a:off x="5652120" y="2185549"/>
            <a:ext cx="3024336" cy="2952328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8620075" y="314096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075" y="3140968"/>
                <a:ext cx="523925" cy="400110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7150093" y="178219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93" y="1782194"/>
                <a:ext cx="523925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5247676" y="291120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76" y="2911207"/>
                <a:ext cx="523925" cy="40011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917445" y="5145835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445" y="5145835"/>
                <a:ext cx="523925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812360" y="512727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5127274"/>
                <a:ext cx="523925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Bağlayıcı 11"/>
          <p:cNvCxnSpPr>
            <a:stCxn id="4" idx="5"/>
          </p:cNvCxnSpPr>
          <p:nvPr/>
        </p:nvCxnSpPr>
        <p:spPr>
          <a:xfrm flipH="1" flipV="1">
            <a:off x="5652122" y="3311317"/>
            <a:ext cx="3024331" cy="19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Bağlayıcı 14"/>
          <p:cNvCxnSpPr>
            <a:endCxn id="4" idx="2"/>
          </p:cNvCxnSpPr>
          <p:nvPr/>
        </p:nvCxnSpPr>
        <p:spPr>
          <a:xfrm flipH="1">
            <a:off x="6229719" y="3328042"/>
            <a:ext cx="2445925" cy="18098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33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Vektör Uzayı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87208" cy="478112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Birbirleriyle toplanabilir ve ölçeklenebilir </a:t>
                </a:r>
                <a:r>
                  <a:rPr lang="tr-TR"/>
                  <a:t>vektörlerin oluşturduğu bir uzaydır</a:t>
                </a:r>
                <a:r>
                  <a:rPr lang="en-US"/>
                  <a:t>.</a:t>
                </a:r>
                <a:endParaRPr lang="tr-TR" dirty="0"/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v</a:t>
                </a:r>
                <a:r>
                  <a:rPr lang="tr-TR" baseline="-25000" dirty="0"/>
                  <a:t>1</a:t>
                </a:r>
                <a:r>
                  <a:rPr lang="tr-TR" dirty="0"/>
                  <a:t>+v</a:t>
                </a:r>
                <a:r>
                  <a:rPr lang="tr-TR" baseline="-25000" dirty="0"/>
                  <a:t>2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c.v</a:t>
                </a:r>
                <a:r>
                  <a:rPr lang="tr-TR" baseline="-25000" dirty="0"/>
                  <a:t>1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Vektörler </a:t>
                </a:r>
                <a:r>
                  <a:rPr lang="tr-TR"/>
                  <a:t>nokta konumları</a:t>
                </a:r>
                <a:r>
                  <a:rPr lang="en-US"/>
                  <a:t>nı</a:t>
                </a:r>
                <a:r>
                  <a:rPr lang="tr-TR"/>
                  <a:t> </a:t>
                </a:r>
                <a:r>
                  <a:rPr lang="tr-TR" dirty="0"/>
                  <a:t>ve yön bilgisini temsil etmede </a:t>
                </a:r>
                <a:r>
                  <a:rPr lang="tr-TR"/>
                  <a:t>kullanılır.</a:t>
                </a:r>
                <a:endParaRPr lang="en-US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:r>
                  <a:rPr lang="en-US"/>
                  <a:t>Vektör normu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/>
                  <a:t> notasyonu da vektör normunu ifade etmede kullanılabilir.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/>
                  <a:t>Ortogonal vektörler çerçeveleri (frame) tanımlamaya yardımcı olur.</a:t>
                </a:r>
                <a:endParaRPr lang="en-US"/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x, y ve z vektörleri ortogonal hatta ortonormal vektörlerdir.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Her biri birim vektör olup vektör çiftlerinin nokta çarpımları sıfırdır.</a:t>
                </a:r>
                <a:endParaRPr lang="tr-TR"/>
              </a:p>
              <a:p>
                <a:pPr>
                  <a:lnSpc>
                    <a:spcPct val="120000"/>
                  </a:lnSpc>
                </a:pPr>
                <a:r>
                  <a:rPr lang="tr-TR"/>
                  <a:t>Çerçeve</a:t>
                </a:r>
                <a:r>
                  <a:rPr lang="en-US"/>
                  <a:t> tanımı</a:t>
                </a:r>
                <a:endParaRPr lang="tr-TR"/>
              </a:p>
              <a:p>
                <a:pPr lvl="1">
                  <a:lnSpc>
                    <a:spcPct val="120000"/>
                  </a:lnSpc>
                </a:pPr>
                <a:r>
                  <a:rPr lang="tr-TR"/>
                  <a:t>3 orto</a:t>
                </a:r>
                <a:r>
                  <a:rPr lang="en-US"/>
                  <a:t>normal</a:t>
                </a:r>
                <a:r>
                  <a:rPr lang="tr-TR"/>
                  <a:t> vektör</a:t>
                </a:r>
                <a:r>
                  <a:rPr lang="en-US"/>
                  <a:t> ve b</a:t>
                </a:r>
                <a:r>
                  <a:rPr lang="tr-TR"/>
                  <a:t>ir orijin</a:t>
                </a:r>
                <a:r>
                  <a:rPr lang="en-US"/>
                  <a:t>den oluşur.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Örneğin,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vektörleri 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0,0,0) </m:t>
                    </m:r>
                  </m:oMath>
                </a14:m>
                <a:r>
                  <a:rPr lang="en-US"/>
                  <a:t>orijini</a:t>
                </a:r>
                <a:endParaRPr lang="tr-TR"/>
              </a:p>
              <a:p>
                <a:pPr lvl="1">
                  <a:lnSpc>
                    <a:spcPct val="120000"/>
                  </a:lnSpc>
                </a:pPr>
                <a:endParaRPr lang="tr-TR"/>
              </a:p>
              <a:p>
                <a:pPr>
                  <a:lnSpc>
                    <a:spcPct val="120000"/>
                  </a:lnSpc>
                </a:pPr>
                <a:endParaRPr lang="en-US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87208" cy="4781128"/>
              </a:xfrm>
              <a:blipFill>
                <a:blip r:embed="rId2"/>
                <a:stretch>
                  <a:fillRect l="-47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492896"/>
            <a:ext cx="2448272" cy="20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80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Konkav Bir Poligonu Üçgenlere Ayırma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Konveks poligonları üçgenlere ayırma süreciyle şu koşullar haricinde aynıdır.</a:t>
                </a:r>
              </a:p>
              <a:p>
                <a:pPr lvl="1"/>
                <a:r>
                  <a:rPr lang="tr-TR" dirty="0"/>
                  <a:t>birinci ve üçüncü poligon noktalarının </a:t>
                </a:r>
                <a:r>
                  <a:rPr lang="tr-TR"/>
                  <a:t>oluşturduğu doğru </a:t>
                </a:r>
                <a:r>
                  <a:rPr lang="tr-TR" dirty="0"/>
                  <a:t>poligonun konkav kısmını kesmemelidir.</a:t>
                </a:r>
              </a:p>
              <a:p>
                <a:pPr lvl="1"/>
                <a:r>
                  <a:rPr lang="tr-TR" dirty="0"/>
                  <a:t>seçilen üç noktanın aralarındaki iç açı 180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dirty="0"/>
                  <a:t>’den az olmalıdır.</a:t>
                </a:r>
              </a:p>
              <a:p>
                <a:pPr lvl="1"/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61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Bir Poligonun İç ve Dış Bölgelerini Belirleme </a:t>
            </a:r>
            <a:endParaRPr lang="en-US" altLang="tr-TR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2"/>
            <a:ext cx="8229600" cy="36290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tr-TR"/>
              <a:t>İç bölge boyama benzeri çeşitli grafik süreçleri nesnelerin iç kısımlarını algılamayı gerektirir.</a:t>
            </a:r>
          </a:p>
          <a:p>
            <a:pPr lvl="1">
              <a:lnSpc>
                <a:spcPct val="120000"/>
              </a:lnSpc>
            </a:pPr>
            <a:r>
              <a:rPr lang="en-US" altLang="tr-TR"/>
              <a:t>Konveks poligon veya çember benzeri basit nesneler için kolaydır.</a:t>
            </a:r>
          </a:p>
          <a:p>
            <a:pPr>
              <a:lnSpc>
                <a:spcPct val="120000"/>
              </a:lnSpc>
            </a:pPr>
            <a:r>
              <a:rPr lang="tr-TR" altLang="tr-TR"/>
              <a:t>Birbirleriyle </a:t>
            </a:r>
            <a:r>
              <a:rPr lang="tr-TR" altLang="tr-TR" dirty="0"/>
              <a:t>çakışan parçalar içeren kapalı bir çoklu çizginin iç ve dış bölgelerini belirlemek için iki farklı kural </a:t>
            </a:r>
            <a:r>
              <a:rPr lang="tr-TR" altLang="tr-TR"/>
              <a:t>uygulanabilir.</a:t>
            </a:r>
            <a:endParaRPr lang="en-US" altLang="tr-TR"/>
          </a:p>
          <a:p>
            <a:pPr lvl="1">
              <a:lnSpc>
                <a:spcPct val="120000"/>
              </a:lnSpc>
            </a:pPr>
            <a:r>
              <a:rPr lang="tr-TR" altLang="tr-TR"/>
              <a:t>Tek çift kuralı</a:t>
            </a:r>
            <a:endParaRPr lang="en-US" altLang="tr-TR"/>
          </a:p>
          <a:p>
            <a:pPr lvl="1">
              <a:lnSpc>
                <a:spcPct val="120000"/>
              </a:lnSpc>
            </a:pPr>
            <a:r>
              <a:rPr lang="tr-TR"/>
              <a:t>Sıfır olmayan dolanma sayısı kuralı</a:t>
            </a:r>
            <a:endParaRPr lang="en-US"/>
          </a:p>
          <a:p>
            <a:pPr lvl="1">
              <a:lnSpc>
                <a:spcPct val="120000"/>
              </a:lnSpc>
            </a:pPr>
            <a:endParaRPr lang="tr-TR" dirty="0"/>
          </a:p>
          <a:p>
            <a:pPr>
              <a:lnSpc>
                <a:spcPct val="120000"/>
              </a:lnSpc>
            </a:pPr>
            <a:endParaRPr lang="tr-TR" alt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034879"/>
            <a:ext cx="2664296" cy="23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18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Tek Çift Kuralı</a:t>
            </a:r>
            <a:endParaRPr lang="en-US" altLang="tr-TR" dirty="0"/>
          </a:p>
        </p:txBody>
      </p:sp>
      <p:pic>
        <p:nvPicPr>
          <p:cNvPr id="40963" name="AADGGYL0.jpg" descr="AADGGY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2" b="21916"/>
          <a:stretch/>
        </p:blipFill>
        <p:spPr bwMode="auto">
          <a:xfrm>
            <a:off x="3285239" y="3356992"/>
            <a:ext cx="3299387" cy="29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2"/>
            <a:ext cx="8229600" cy="36290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000"/>
              <a:t>Poligon kenarı üzerinde olan noktalar direkt iç bölge</a:t>
            </a:r>
            <a:r>
              <a:rPr lang="en-US" sz="2000"/>
              <a:t>de</a:t>
            </a:r>
            <a:r>
              <a:rPr lang="tr-TR" sz="2000"/>
              <a:t> sayılabilir.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altLang="tr-TR" sz="2000"/>
              <a:t>P noktasından poligon sınırları dışındaki bir noktaya hayali bir doğru çizilir. </a:t>
            </a:r>
          </a:p>
          <a:p>
            <a:pPr lvl="1">
              <a:lnSpc>
                <a:spcPct val="120000"/>
              </a:lnSpc>
            </a:pPr>
            <a:r>
              <a:rPr lang="en-US" sz="1600"/>
              <a:t>Doğrunun </a:t>
            </a:r>
            <a:r>
              <a:rPr lang="tr-TR" sz="1600"/>
              <a:t>poligon</a:t>
            </a:r>
            <a:r>
              <a:rPr lang="en-US" sz="1600"/>
              <a:t>un kendisine</a:t>
            </a:r>
            <a:r>
              <a:rPr lang="tr-TR" sz="1600"/>
              <a:t> ait bir köşe noktasından </a:t>
            </a:r>
            <a:r>
              <a:rPr lang="en-US" sz="1600"/>
              <a:t>geçmediği varsayılır.</a:t>
            </a:r>
          </a:p>
          <a:p>
            <a:pPr>
              <a:lnSpc>
                <a:spcPct val="120000"/>
              </a:lnSpc>
            </a:pPr>
            <a:r>
              <a:rPr lang="en-US" altLang="tr-TR" sz="2000"/>
              <a:t>Poligonu kesim sayısı tek ise nokta iç bölgede sayılır.</a:t>
            </a:r>
          </a:p>
          <a:p>
            <a:pPr>
              <a:lnSpc>
                <a:spcPct val="120000"/>
              </a:lnSpc>
            </a:pPr>
            <a:endParaRPr lang="en-US" altLang="tr-TR" sz="2000"/>
          </a:p>
          <a:p>
            <a:pPr lvl="1">
              <a:lnSpc>
                <a:spcPct val="120000"/>
              </a:lnSpc>
            </a:pPr>
            <a:endParaRPr lang="tr-TR" sz="1800" dirty="0"/>
          </a:p>
          <a:p>
            <a:pPr>
              <a:lnSpc>
                <a:spcPct val="120000"/>
              </a:lnSpc>
            </a:pPr>
            <a:endParaRPr lang="tr-TR" altLang="tr-TR" sz="2000" dirty="0"/>
          </a:p>
        </p:txBody>
      </p:sp>
      <p:sp>
        <p:nvSpPr>
          <p:cNvPr id="3" name="Metin kutusu 2"/>
          <p:cNvSpPr txBox="1"/>
          <p:nvPr/>
        </p:nvSpPr>
        <p:spPr>
          <a:xfrm>
            <a:off x="701518" y="4424057"/>
            <a:ext cx="274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Kırmızı doğrunun poligon kenarını kesim sayısı </a:t>
            </a:r>
          </a:p>
          <a:p>
            <a:r>
              <a:rPr lang="tr-TR" sz="1600"/>
              <a:t>Tek ise</a:t>
            </a:r>
            <a:r>
              <a:rPr lang="en-US" sz="1600"/>
              <a:t> nokta</a:t>
            </a:r>
            <a:r>
              <a:rPr lang="tr-TR" sz="1600"/>
              <a:t> </a:t>
            </a:r>
            <a:r>
              <a:rPr lang="tr-TR" sz="1600" dirty="0"/>
              <a:t>içinde</a:t>
            </a:r>
          </a:p>
          <a:p>
            <a:r>
              <a:rPr lang="tr-TR" sz="1600"/>
              <a:t>Çift ise</a:t>
            </a:r>
            <a:r>
              <a:rPr lang="en-US" sz="1600"/>
              <a:t> nokta</a:t>
            </a:r>
            <a:r>
              <a:rPr lang="tr-TR" sz="1600"/>
              <a:t> </a:t>
            </a:r>
            <a:r>
              <a:rPr lang="tr-TR" sz="1600" dirty="0"/>
              <a:t>dışında</a:t>
            </a:r>
          </a:p>
        </p:txBody>
      </p:sp>
      <p:cxnSp>
        <p:nvCxnSpPr>
          <p:cNvPr id="18" name="Düz Ok Bağlayıcısı 17"/>
          <p:cNvCxnSpPr/>
          <p:nvPr/>
        </p:nvCxnSpPr>
        <p:spPr>
          <a:xfrm flipV="1">
            <a:off x="5157447" y="4391520"/>
            <a:ext cx="1152128" cy="50706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904394" y="4480238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394" y="4480238"/>
                <a:ext cx="527645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Düz Ok Bağlayıcısı 20"/>
          <p:cNvCxnSpPr/>
          <p:nvPr/>
        </p:nvCxnSpPr>
        <p:spPr>
          <a:xfrm>
            <a:off x="4572000" y="4898114"/>
            <a:ext cx="1459887" cy="121448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/>
          <p:nvPr/>
        </p:nvCxnSpPr>
        <p:spPr>
          <a:xfrm flipH="1" flipV="1">
            <a:off x="3358453" y="4370639"/>
            <a:ext cx="1246255" cy="113063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4385241" y="4462004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41" y="4462004"/>
                <a:ext cx="527645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6320803" y="4195831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803" y="4195831"/>
                <a:ext cx="550086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Dikdörtgen 29"/>
              <p:cNvSpPr/>
              <p:nvPr/>
            </p:nvSpPr>
            <p:spPr>
              <a:xfrm>
                <a:off x="6035397" y="5946718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Dikdörtgen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97" y="5946718"/>
                <a:ext cx="550086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2972372" y="3925061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372" y="3925061"/>
                <a:ext cx="550086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Dikdörtgen 32"/>
              <p:cNvSpPr/>
              <p:nvPr/>
            </p:nvSpPr>
            <p:spPr>
              <a:xfrm>
                <a:off x="4296957" y="54605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Dikdörtgen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957" y="5460560"/>
                <a:ext cx="490775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128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AADGGYL0.jpg" descr="AADGGY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8" b="21916"/>
          <a:stretch/>
        </p:blipFill>
        <p:spPr bwMode="auto">
          <a:xfrm>
            <a:off x="4776763" y="4267779"/>
            <a:ext cx="2693993" cy="255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Sıfır Olmayan Dolanma Sayısı Kuralı</a:t>
            </a:r>
            <a:endParaRPr lang="en-US" altLang="tr-TR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456183"/>
            <a:ext cx="8229600" cy="24204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1600"/>
              <a:t>Poligon kenarı üzerinde olan noktalar direkt iç bölge</a:t>
            </a:r>
            <a:r>
              <a:rPr lang="en-US" sz="1600"/>
              <a:t>de</a:t>
            </a:r>
            <a:r>
              <a:rPr lang="tr-TR" sz="1600"/>
              <a:t> sayılabilir.</a:t>
            </a:r>
            <a:endParaRPr lang="en-US" sz="1600"/>
          </a:p>
          <a:p>
            <a:pPr>
              <a:lnSpc>
                <a:spcPct val="120000"/>
              </a:lnSpc>
            </a:pPr>
            <a:r>
              <a:rPr lang="en-US" altLang="tr-TR" sz="1600"/>
              <a:t>P noktasından poligon sınırları dışındaki bir noktaya hayali bir doğru çizilir. </a:t>
            </a:r>
          </a:p>
          <a:p>
            <a:pPr lvl="1">
              <a:lnSpc>
                <a:spcPct val="120000"/>
              </a:lnSpc>
            </a:pPr>
            <a:r>
              <a:rPr lang="en-US" sz="1200"/>
              <a:t>Doğrunun </a:t>
            </a:r>
            <a:r>
              <a:rPr lang="tr-TR" sz="1200"/>
              <a:t>poligon</a:t>
            </a:r>
            <a:r>
              <a:rPr lang="en-US" sz="1200"/>
              <a:t>un kendisine</a:t>
            </a:r>
            <a:r>
              <a:rPr lang="tr-TR" sz="1200"/>
              <a:t> ait bir köşe noktasından </a:t>
            </a:r>
            <a:r>
              <a:rPr lang="en-US" sz="1200"/>
              <a:t>geçmediği varsayılır.</a:t>
            </a:r>
          </a:p>
          <a:p>
            <a:pPr marL="342900" lvl="2" indent="-342900">
              <a:lnSpc>
                <a:spcPct val="120000"/>
              </a:lnSpc>
            </a:pPr>
            <a:r>
              <a:rPr lang="en-US" sz="1600"/>
              <a:t>Bir nesne sınırının çizilen hayali doğruyu kaç kez saat yönünün tersine dolandığını sayar.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/>
              <a:t>Hayali doğru için başlangıç dolanma değeri 0 kabul edilir. 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/>
              <a:t>Saat yönünde dolanmalar (soldan sağa) için mevcut dolanma değerine -1 eklenir.</a:t>
            </a:r>
          </a:p>
          <a:p>
            <a:pPr marL="800100" lvl="3" indent="-342900">
              <a:lnSpc>
                <a:spcPct val="120000"/>
              </a:lnSpc>
            </a:pPr>
            <a:r>
              <a:rPr lang="en-US" sz="1200"/>
              <a:t>Saat yönünün tersine dolanmalar (sağdan sola) için mevcut dolanma değerine +1 eklenir.</a:t>
            </a:r>
          </a:p>
          <a:p>
            <a:pPr marL="342900" lvl="2" indent="-342900">
              <a:lnSpc>
                <a:spcPct val="120000"/>
              </a:lnSpc>
            </a:pPr>
            <a:r>
              <a:rPr lang="en-US" sz="1600"/>
              <a:t>Dolanma sayısı toplamda 0 değilse nokta iç bölgede sayılır.</a:t>
            </a:r>
            <a:endParaRPr lang="en-US" sz="1200"/>
          </a:p>
        </p:txBody>
      </p:sp>
      <p:sp>
        <p:nvSpPr>
          <p:cNvPr id="10" name="Dikdörtgen 9"/>
          <p:cNvSpPr/>
          <p:nvPr/>
        </p:nvSpPr>
        <p:spPr>
          <a:xfrm>
            <a:off x="8118564" y="5482491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+1 -</a:t>
            </a:r>
            <a:r>
              <a:rPr lang="tr-TR"/>
              <a:t>1</a:t>
            </a:r>
            <a:r>
              <a:rPr lang="en-US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/>
              <p:cNvSpPr/>
              <p:nvPr/>
            </p:nvSpPr>
            <p:spPr>
              <a:xfrm>
                <a:off x="7166380" y="4616712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/>
                  <a:t>-1 -</a:t>
                </a:r>
                <a:r>
                  <a:rPr lang="tr-TR"/>
                  <a:t>1</a:t>
                </a:r>
                <a:r>
                  <a:rPr lang="en-US"/>
                  <a:t> +1 -1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-2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/>
                  <a:t> 0</a:t>
                </a:r>
              </a:p>
            </p:txBody>
          </p:sp>
        </mc:Choice>
        <mc:Fallback xmlns="">
          <p:sp>
            <p:nvSpPr>
              <p:cNvPr id="14" name="Dikdörtgen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80" y="4616712"/>
                <a:ext cx="1947969" cy="369332"/>
              </a:xfrm>
              <a:prstGeom prst="rect">
                <a:avLst/>
              </a:prstGeom>
              <a:blipFill>
                <a:blip r:embed="rId4"/>
                <a:stretch>
                  <a:fillRect l="-2821" t="-8197" r="-188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Dikdörtgen 15"/>
              <p:cNvSpPr/>
              <p:nvPr/>
            </p:nvSpPr>
            <p:spPr>
              <a:xfrm>
                <a:off x="7382935" y="6152110"/>
                <a:ext cx="18695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/>
                  <a:t>-1 +</a:t>
                </a:r>
                <a:r>
                  <a:rPr lang="tr-TR"/>
                  <a:t>1</a:t>
                </a:r>
                <a:r>
                  <a:rPr lang="en-US"/>
                  <a:t> -1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-1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/>
                  <a:t>0</a:t>
                </a:r>
              </a:p>
            </p:txBody>
          </p:sp>
        </mc:Choice>
        <mc:Fallback xmlns="">
          <p:sp>
            <p:nvSpPr>
              <p:cNvPr id="16" name="Dikdörtgen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935" y="6152110"/>
                <a:ext cx="186958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Düz Ok Bağlayıcısı 16"/>
          <p:cNvCxnSpPr/>
          <p:nvPr/>
        </p:nvCxnSpPr>
        <p:spPr>
          <a:xfrm>
            <a:off x="6511157" y="5605320"/>
            <a:ext cx="1609356" cy="437061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6343599" y="5217655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99" y="5217655"/>
                <a:ext cx="527645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Ok Bağlayıcısı 18"/>
          <p:cNvCxnSpPr/>
          <p:nvPr/>
        </p:nvCxnSpPr>
        <p:spPr>
          <a:xfrm>
            <a:off x="5925710" y="5604852"/>
            <a:ext cx="1645606" cy="90682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Düz Ok Bağlayıcısı 19"/>
          <p:cNvCxnSpPr/>
          <p:nvPr/>
        </p:nvCxnSpPr>
        <p:spPr>
          <a:xfrm flipV="1">
            <a:off x="5936123" y="4497083"/>
            <a:ext cx="1025030" cy="17109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5738951" y="5168742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51" y="5168742"/>
                <a:ext cx="52764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ikdörtgen 21"/>
              <p:cNvSpPr/>
              <p:nvPr/>
            </p:nvSpPr>
            <p:spPr>
              <a:xfrm>
                <a:off x="8107865" y="5815907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Dikdörtge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865" y="5815907"/>
                <a:ext cx="550086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kdörtgen 22"/>
              <p:cNvSpPr/>
              <p:nvPr/>
            </p:nvSpPr>
            <p:spPr>
              <a:xfrm>
                <a:off x="7557779" y="6516052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Dikdörtge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79" y="6516052"/>
                <a:ext cx="55008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/>
              <p:cNvSpPr/>
              <p:nvPr/>
            </p:nvSpPr>
            <p:spPr>
              <a:xfrm>
                <a:off x="6920670" y="4280992"/>
                <a:ext cx="550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Dikdörtgen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670" y="4280992"/>
                <a:ext cx="55008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Dikdörtgen 24"/>
              <p:cNvSpPr/>
              <p:nvPr/>
            </p:nvSpPr>
            <p:spPr>
              <a:xfrm>
                <a:off x="5732800" y="615211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Dikdörtgen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00" y="6152110"/>
                <a:ext cx="490775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Dikdörtgen 8"/>
              <p:cNvSpPr/>
              <p:nvPr/>
            </p:nvSpPr>
            <p:spPr>
              <a:xfrm>
                <a:off x="7240961" y="5478225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Dikdörtgen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961" y="5478225"/>
                <a:ext cx="49718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Dikdörtgen 25"/>
              <p:cNvSpPr/>
              <p:nvPr/>
            </p:nvSpPr>
            <p:spPr>
              <a:xfrm>
                <a:off x="6795828" y="6199144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Dikdörtge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28" y="6199144"/>
                <a:ext cx="49718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ikdörtgen 26"/>
              <p:cNvSpPr/>
              <p:nvPr/>
            </p:nvSpPr>
            <p:spPr>
              <a:xfrm>
                <a:off x="6404684" y="4444001"/>
                <a:ext cx="497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Dikdörtgen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684" y="4444001"/>
                <a:ext cx="49718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İçerik Yer Tutucusu 2"/>
              <p:cNvSpPr txBox="1">
                <a:spLocks/>
              </p:cNvSpPr>
              <p:nvPr/>
            </p:nvSpPr>
            <p:spPr>
              <a:xfrm>
                <a:off x="467544" y="3732654"/>
                <a:ext cx="4985448" cy="2720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2" indent="-342900">
                  <a:lnSpc>
                    <a:spcPct val="120000"/>
                  </a:lnSpc>
                </a:pPr>
                <a:r>
                  <a:rPr lang="en-US" sz="1600"/>
                  <a:t>Yön hesabı için hayali doğru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1600"/>
                  <a:t> ile poligon kenar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sz="1600"/>
                  <a:t>‘nin vektörel çarpımı alınır.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/>
                  <a:t>Saat yönünde dolanma için çarpım –z yönündedir.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→−1</m:t>
                    </m:r>
                  </m:oMath>
                </a14:m>
                <a:r>
                  <a:rPr lang="en-US" sz="1200"/>
                  <a:t> eklenir.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/>
                  <a:t>Saat yönünün tersine dolanmalar için ise +z yönündedir</a:t>
                </a:r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/>
                  <a:t> eklenir.</a:t>
                </a:r>
              </a:p>
              <a:p>
                <a:pPr marL="342900" lvl="2" indent="-342900">
                  <a:lnSpc>
                    <a:spcPct val="120000"/>
                  </a:lnSpc>
                </a:pPr>
                <a:r>
                  <a:rPr lang="en-US" sz="1600"/>
                  <a:t>Yön hesabı için alternatif yol hayali doğru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1600"/>
                  <a:t>’nun 90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/>
                  <a:t> döndürülmüş hali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(normali) ile poligon kenar vektörü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sz="1600"/>
                  <a:t>‘nin nokta çarpımı alınır.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/>
                      <m:t>ise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/>
                  <a:t> olur.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/>
                  <a:t>Saat yönünde dolanma için çarpım – işaretlidir.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→−1</m:t>
                    </m:r>
                  </m:oMath>
                </a14:m>
                <a:r>
                  <a:rPr lang="en-US" sz="1200"/>
                  <a:t> eklenir.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sz="1200"/>
                  <a:t>Saat yönünün tersine dolanmalar için ise + işaretlidir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→+1</m:t>
                    </m:r>
                  </m:oMath>
                </a14:m>
                <a:r>
                  <a:rPr lang="en-US" sz="1200"/>
                  <a:t> eklenir.</a:t>
                </a:r>
              </a:p>
              <a:p>
                <a:pPr marL="742950" lvl="3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endParaRPr lang="en-US" sz="1200"/>
              </a:p>
              <a:p>
                <a:pPr marL="1200150" lvl="4" indent="-285750">
                  <a:lnSpc>
                    <a:spcPct val="120000"/>
                  </a:lnSpc>
                  <a:buFont typeface="Arial" pitchFamily="34" charset="0"/>
                  <a:buChar char="•"/>
                </a:pPr>
                <a:endParaRPr lang="en-US" sz="1200"/>
              </a:p>
            </p:txBody>
          </p:sp>
        </mc:Choice>
        <mc:Fallback xmlns="">
          <p:sp>
            <p:nvSpPr>
              <p:cNvPr id="30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732654"/>
                <a:ext cx="4985448" cy="2720682"/>
              </a:xfrm>
              <a:prstGeom prst="rect">
                <a:avLst/>
              </a:prstGeom>
              <a:blipFill>
                <a:blip r:embed="rId15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3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5"/>
      <p:bldP spid="14" grpId="0"/>
      <p:bldP spid="14" grpId="1"/>
      <p:bldP spid="16" grpId="1"/>
      <p:bldP spid="16" grpId="2"/>
      <p:bldP spid="18" grpId="0"/>
      <p:bldP spid="18" grpId="5"/>
      <p:bldP spid="21" grpId="1"/>
      <p:bldP spid="21" grpId="2"/>
      <p:bldP spid="22" grpId="0"/>
      <p:bldP spid="22" grpId="5"/>
      <p:bldP spid="23" grpId="1"/>
      <p:bldP spid="23" grpId="2"/>
      <p:bldP spid="24" grpId="0"/>
      <p:bldP spid="24" grpId="1"/>
      <p:bldP spid="25" grpId="0"/>
      <p:bldP spid="25" grpId="1"/>
      <p:bldP spid="9" grpId="0"/>
      <p:bldP spid="9" grpId="5"/>
      <p:bldP spid="26" grpId="1"/>
      <p:bldP spid="26" grpId="2"/>
      <p:bldP spid="27" grpId="0"/>
      <p:bldP spid="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Poligon Birleşimi</a:t>
            </a:r>
            <a:endParaRPr lang="en-US" altLang="tr-TR" dirty="0"/>
          </a:p>
        </p:txBody>
      </p:sp>
      <p:pic>
        <p:nvPicPr>
          <p:cNvPr id="43011" name="AADGHVZ0.jpg" descr="AADGHV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2699792" y="3356992"/>
            <a:ext cx="3717992" cy="288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2736"/>
          </a:xfrm>
        </p:spPr>
        <p:txBody>
          <a:bodyPr>
            <a:noAutofit/>
          </a:bodyPr>
          <a:lstStyle/>
          <a:p>
            <a:r>
              <a:rPr lang="en-US" altLang="tr-TR" sz="2000"/>
              <a:t>Sıfır olmayan dolanma sayısı kuralı ile iki poligonun birleşimi belirlenebilir.</a:t>
            </a:r>
          </a:p>
          <a:p>
            <a:r>
              <a:rPr lang="en-US" altLang="tr-TR" sz="2000"/>
              <a:t>Poligon sınırları saat yönünün tersine doğrultuda ayarlanır.</a:t>
            </a:r>
          </a:p>
          <a:p>
            <a:r>
              <a:rPr lang="en-US" altLang="tr-TR" sz="2000"/>
              <a:t>Dolanma sayısı pozitif olan noktaların oluşturduğu bölgeler doldurulur.</a:t>
            </a:r>
          </a:p>
          <a:p>
            <a:r>
              <a:rPr lang="en-US" altLang="tr-TR" sz="2000"/>
              <a:t>Sonuçta doldurulan alan, iki poligon alanının birleşimini verir. </a:t>
            </a:r>
            <a:endParaRPr lang="tr-TR" altLang="tr-TR" sz="2000" dirty="0"/>
          </a:p>
        </p:txBody>
      </p:sp>
    </p:spTree>
    <p:extLst>
      <p:ext uri="{BB962C8B-B14F-4D97-AF65-F5344CB8AC3E}">
        <p14:creationId xmlns:p14="http://schemas.microsoft.com/office/powerpoint/2010/main" val="440092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Poligon Kesişimi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 fontScale="62500" lnSpcReduction="20000"/>
          </a:bodyPr>
          <a:lstStyle/>
          <a:p>
            <a:r>
              <a:rPr lang="en-US" altLang="tr-TR"/>
              <a:t>Sıfır olmayan dolanma sayısı kuralı ile iki poligonun kesişimi belirlenebilir.</a:t>
            </a:r>
          </a:p>
          <a:p>
            <a:r>
              <a:rPr lang="en-US" altLang="tr-TR"/>
              <a:t>Poligon sınırları saat yönünün tersine doğrultuda ayarlanır.</a:t>
            </a:r>
          </a:p>
          <a:p>
            <a:r>
              <a:rPr lang="en-US" altLang="tr-TR"/>
              <a:t>Dolanma sayısı birden büyük olan noktaların oluşturduğu bölgeler doldurulur.</a:t>
            </a:r>
          </a:p>
          <a:p>
            <a:r>
              <a:rPr lang="en-US" altLang="tr-TR"/>
              <a:t>Sonuçta doldurulan alan, iki poligon alanının kesişimini verir. </a:t>
            </a:r>
            <a:endParaRPr lang="tr-TR" altLang="tr-TR"/>
          </a:p>
        </p:txBody>
      </p:sp>
      <p:pic>
        <p:nvPicPr>
          <p:cNvPr id="5" name="AADGHWA0.jpg" descr="AADGHW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2699792" y="3645024"/>
            <a:ext cx="3670739" cy="28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65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Poligon Farkı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8"/>
          </a:xfrm>
        </p:spPr>
        <p:txBody>
          <a:bodyPr>
            <a:noAutofit/>
          </a:bodyPr>
          <a:lstStyle/>
          <a:p>
            <a:r>
              <a:rPr lang="en-US" altLang="tr-TR" sz="2000"/>
              <a:t>Sıfır olmayan dolanma sayısı kuralı ile iki poligonun farkı belirlenebilir.</a:t>
            </a:r>
          </a:p>
          <a:p>
            <a:r>
              <a:rPr lang="en-US" altLang="tr-TR" sz="2000"/>
              <a:t>Bir poligonun sınırları saat yönünde diğerinin ise saat yönünün tersine doğrultuda ayarlanır.</a:t>
            </a:r>
          </a:p>
          <a:p>
            <a:r>
              <a:rPr lang="en-US" altLang="tr-TR" sz="2000"/>
              <a:t>Dolanma sayısı pozitif olan noktaların oluşturduğu bölgeler doldurulur.</a:t>
            </a:r>
          </a:p>
          <a:p>
            <a:r>
              <a:rPr lang="en-US" altLang="tr-TR" sz="2000"/>
              <a:t>Sonuçta doldurulan alan, sınırları saat yönünün tersi doğrultusunda olan poligonunun (A poligonu) sınırları saat yönünün doğrultusunda olan poligondan (B poligonu) farkını verir. </a:t>
            </a:r>
            <a:endParaRPr lang="tr-TR" altLang="tr-TR" sz="2000"/>
          </a:p>
        </p:txBody>
      </p:sp>
      <p:pic>
        <p:nvPicPr>
          <p:cNvPr id="6" name="AADGHWB0.jpg" descr="AADGHW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"/>
          <a:stretch/>
        </p:blipFill>
        <p:spPr bwMode="auto">
          <a:xfrm>
            <a:off x="2771800" y="4149080"/>
            <a:ext cx="4032448" cy="247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594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Düzlem Denklemleri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Her poligon sonsuz sınırları olan bir düzlemde yer alır.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Bir düzlemin genel denklemi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𝐴𝑥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𝐵𝑦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𝐶𝑧</m:t>
                    </m:r>
                    <m:r>
                      <a:rPr lang="tr-TR" b="0" i="1" smtClean="0">
                        <a:latin typeface="Cambria Math"/>
                      </a:rPr>
                      <m:t>+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=0</m:t>
                    </m:r>
                  </m:oMath>
                </a14:m>
                <a:endParaRPr lang="tr-TR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  <m:r>
                          <a:rPr lang="tr-TR" b="0" i="1" smtClean="0">
                            <a:latin typeface="Cambria Math"/>
                          </a:rPr>
                          <m:t>,</m:t>
                        </m:r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  <m:r>
                          <a:rPr lang="tr-TR" b="0" i="1" smtClean="0">
                            <a:latin typeface="Cambria Math"/>
                          </a:rPr>
                          <m:t>,</m:t>
                        </m:r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/>
                  <a:t> düzlemdeki herhangi bir nokta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b="0" i="1" smtClean="0">
                        <a:latin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/>
                  <a:t> düzlem parametreleri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bilgileri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her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bir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poligon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bilgisinin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 err="1"/>
                      <m:t>yan</m:t>
                    </m:r>
                    <m:r>
                      <m:rPr>
                        <m:nor/>
                      </m:rPr>
                      <a:rPr lang="tr-TR" dirty="0" err="1"/>
                      <m:t>ı </m:t>
                    </m:r>
                    <m:r>
                      <m:rPr>
                        <m:nor/>
                      </m:rPr>
                      <a:rPr lang="tr-TR" dirty="0" err="1"/>
                      <m:t>s</m:t>
                    </m:r>
                    <m:r>
                      <m:rPr>
                        <m:nor/>
                      </m:rPr>
                      <a:rPr lang="tr-TR" dirty="0" err="1"/>
                      <m:t>ı</m:t>
                    </m:r>
                    <m:r>
                      <m:rPr>
                        <m:nor/>
                      </m:rPr>
                      <a:rPr lang="tr-TR" dirty="0" err="1"/>
                      <m:t>ra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tutulabilir</m:t>
                    </m:r>
                    <m:r>
                      <m:rPr>
                        <m:nor/>
                      </m:rPr>
                      <a:rPr lang="tr-TR" dirty="0"/>
                      <m:t>.</m:t>
                    </m:r>
                  </m:oMath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</m:oMath>
                </a14:m>
                <a:r>
                  <a:rPr lang="tr-TR" dirty="0"/>
                  <a:t> düzlemde eş yönlü olmayan 3 nokta denklemi kullanılarak çözülür.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=−1, </m:t>
                      </m:r>
                    </m:oMath>
                  </m:oMathPara>
                </a14:m>
                <a:endParaRPr lang="en-US" b="0" i="1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</a:rPr>
                        <m:t>  </m:t>
                      </m:r>
                      <m:r>
                        <a:rPr lang="tr-TR" b="0" i="1" smtClean="0">
                          <a:latin typeface="Cambria Math"/>
                        </a:rPr>
                        <m:t>𝑘</m:t>
                      </m:r>
                      <m:r>
                        <a:rPr lang="tr-TR" b="0" i="1" smtClean="0">
                          <a:latin typeface="Cambria Math"/>
                        </a:rPr>
                        <m:t>=1,2,3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5" t="-943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797152"/>
            <a:ext cx="2939050" cy="1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Cramer </a:t>
            </a:r>
            <a:r>
              <a:rPr lang="tr-TR" dirty="0"/>
              <a:t>Kuralı </a:t>
            </a:r>
            <a:r>
              <a:rPr lang="tr-TR"/>
              <a:t>ile </a:t>
            </a:r>
            <a:r>
              <a:rPr lang="en-US"/>
              <a:t>Çözüm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Cramer Kuralı</a:t>
            </a:r>
          </a:p>
          <a:p>
            <a:pPr lvl="1"/>
            <a:r>
              <a:rPr lang="tr-TR" sz="2000"/>
              <a:t>Bilinmeyen sayısınca denklem içeren bir lineer denklem sistemindeki parametrelerin herhangi birini tüm denklem sistemini çözmeye gerek kalmadan bulmaya yardımcı olur.</a:t>
            </a:r>
            <a:endParaRPr lang="en-US" sz="2000"/>
          </a:p>
          <a:p>
            <a:pPr marL="342900" lvl="1" indent="-342900"/>
            <a:r>
              <a:rPr lang="en-US" sz="2400"/>
              <a:t>Düzlem denkleminin çözümü için denklem sistemi dönüştürülerek Cramer kuralı uygulanır.</a:t>
            </a:r>
            <a:endParaRPr lang="tr-TR" sz="2400"/>
          </a:p>
          <a:p>
            <a:pPr lvl="1"/>
            <a:endParaRPr lang="tr-T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259632" y="5416617"/>
                <a:ext cx="2762808" cy="857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416617"/>
                <a:ext cx="2762808" cy="857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3849012" y="5359165"/>
                <a:ext cx="4837788" cy="97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12" y="5359165"/>
                <a:ext cx="4837788" cy="972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Düz Ok Bağlayıcısı 7"/>
          <p:cNvCxnSpPr/>
          <p:nvPr/>
        </p:nvCxnSpPr>
        <p:spPr>
          <a:xfrm>
            <a:off x="4139952" y="5780090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2286000" y="4005064"/>
                <a:ext cx="4572000" cy="1171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=−1,   </m:t>
                      </m:r>
                      <m:r>
                        <a:rPr lang="tr-TR" i="1">
                          <a:latin typeface="Cambria Math"/>
                        </a:rPr>
                        <m:t>𝑘</m:t>
                      </m:r>
                      <m:r>
                        <a:rPr lang="tr-TR" i="1">
                          <a:latin typeface="Cambria Math"/>
                        </a:rPr>
                        <m:t>=1,2,3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05064"/>
                <a:ext cx="4572000" cy="117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36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Cramer</a:t>
            </a:r>
            <a:r>
              <a:rPr lang="tr-TR" dirty="0"/>
              <a:t> Kuralı ile Determinant Formunda Çözümler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   </a:t>
                </a:r>
                <a:endParaRPr lang="tr-TR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tr-TR" i="1" dirty="0">
                  <a:latin typeface="Cambria Math"/>
                </a:endParaRPr>
              </a:p>
              <a:p>
                <a:pPr marL="355600" indent="0">
                  <a:buNone/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   </a:t>
                </a:r>
                <a:endParaRPr lang="tr-TR" b="0" i="1" dirty="0">
                  <a:latin typeface="Cambria Math"/>
                </a:endParaRPr>
              </a:p>
              <a:p>
                <a:endParaRPr lang="tr-TR" b="0" i="1" dirty="0">
                  <a:latin typeface="Cambria Math"/>
                </a:endParaRPr>
              </a:p>
              <a:p>
                <a:pPr indent="12700">
                  <a:buNone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35" b="-32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0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Noktalar ve Vektörler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94920" cy="492514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/>
                  <a:t>Başlangıç ve bitiş noktası tanımlı bir vektör için,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>
                          <a:latin typeface="Cambria Math"/>
                        </a:rPr>
                        <m:t>𝑸</m:t>
                      </m:r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r>
                        <a:rPr lang="tr-TR" b="1" i="1" dirty="0">
                          <a:latin typeface="Cambria Math"/>
                        </a:rPr>
                        <m:t>𝑷</m:t>
                      </m:r>
                      <m:r>
                        <a:rPr lang="tr-TR" b="1" i="1" dirty="0">
                          <a:latin typeface="Cambria Math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dirty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b="1" i="1" dirty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b="1" dirty="0"/>
                            <m:t> </m:t>
                          </m:r>
                        </m:e>
                      </m:acc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r>
                        <a:rPr lang="tr-TR" b="1" i="1" dirty="0">
                          <a:latin typeface="Cambria Math"/>
                        </a:rPr>
                        <m:t>𝑸</m:t>
                      </m:r>
                      <m:r>
                        <a:rPr lang="tr-TR" b="1" i="1" dirty="0">
                          <a:latin typeface="Cambria Math"/>
                        </a:rPr>
                        <m:t>−</m:t>
                      </m:r>
                      <m:r>
                        <a:rPr lang="tr-TR" b="1" i="1" dirty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b="1" dirty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Bir doğru üzerinde herhangi bir noktayı elde etmek için</a:t>
                </a:r>
              </a:p>
              <a:p>
                <a:pPr marL="0" lvl="1" indent="0" algn="ctr">
                  <a:lnSpc>
                    <a:spcPct val="120000"/>
                  </a:lnSpc>
                  <a:buNone/>
                </a:pP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𝑷</m:t>
                    </m:r>
                    <m:r>
                      <a:rPr lang="tr-TR" b="1" i="1" dirty="0" smtClean="0">
                        <a:latin typeface="Cambria Math"/>
                      </a:rPr>
                      <m:t>+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b="1" dirty="0"/>
                          <m:t> </m:t>
                        </m:r>
                      </m:e>
                    </m:acc>
                  </m:oMath>
                </a14:m>
                <a:endParaRPr lang="tr-TR" b="1" dirty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İki kenar noktası bilinen bir doğrunun üzerindeki noktaların kümesi </a:t>
                </a:r>
                <a14:m>
                  <m:oMath xmlns:m="http://schemas.openxmlformats.org/officeDocument/2006/math">
                    <m:r>
                      <a:rPr lang="tr-TR" b="0" i="0" dirty="0" smtClean="0">
                        <a:latin typeface="Cambria Math"/>
                      </a:rPr>
                      <m:t>0</m:t>
                    </m:r>
                    <m:r>
                      <a:rPr lang="tr-TR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1 </a:t>
                </a:r>
                <a:r>
                  <a:rPr lang="tr-TR"/>
                  <a:t>için bulunabilir</a:t>
                </a:r>
                <a:r>
                  <a:rPr lang="en-US"/>
                  <a:t>.</a:t>
                </a:r>
                <a:endParaRPr lang="tr-TR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 dirty="0" smtClean="0">
                        <a:latin typeface="Cambria Math"/>
                      </a:rPr>
                      <m:t>+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tr-TR" b="1" i="0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tr-TR" b="1" i="1" dirty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 dirty="0" smtClean="0">
                              <a:latin typeface="Cambria Math"/>
                            </a:rPr>
                            <m:t>𝟏</m:t>
                          </m:r>
                          <m:r>
                            <a:rPr lang="tr-TR" b="1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𝜶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+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𝜶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/>
              </a:p>
              <a:p>
                <a:pPr>
                  <a:lnSpc>
                    <a:spcPct val="120000"/>
                  </a:lnSpc>
                </a:pPr>
                <a:endParaRPr lang="tr-TR" b="1" dirty="0"/>
              </a:p>
              <a:p>
                <a:pPr>
                  <a:lnSpc>
                    <a:spcPct val="12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94920" cy="4925144"/>
              </a:xfrm>
              <a:blipFill>
                <a:blip r:embed="rId2"/>
                <a:stretch>
                  <a:fillRect l="-1643" t="-991" r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250007" y="3757102"/>
            <a:ext cx="595623" cy="2219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6007979" y="3356992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𝑷</m:t>
                      </m:r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979" y="3356992"/>
                <a:ext cx="47481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764063" y="3539836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63" y="3539836"/>
                <a:ext cx="45397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Bağlayıcı 13"/>
          <p:cNvCxnSpPr/>
          <p:nvPr/>
        </p:nvCxnSpPr>
        <p:spPr>
          <a:xfrm>
            <a:off x="6168440" y="3836031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067202" y="4735913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02" y="4735913"/>
                <a:ext cx="54155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7666286" y="5765194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86" y="5765194"/>
                <a:ext cx="541559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Bağlayıcı 18"/>
          <p:cNvCxnSpPr/>
          <p:nvPr/>
        </p:nvCxnSpPr>
        <p:spPr>
          <a:xfrm>
            <a:off x="6156176" y="5124228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/>
          <p:nvPr/>
        </p:nvCxnSpPr>
        <p:spPr>
          <a:xfrm>
            <a:off x="6460653" y="2205786"/>
            <a:ext cx="151216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6300192" y="1844824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𝑷</m:t>
                      </m:r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1844824"/>
                <a:ext cx="4748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899276" y="2874105"/>
                <a:ext cx="429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76" y="2874105"/>
                <a:ext cx="429925" cy="400110"/>
              </a:xfrm>
              <a:prstGeom prst="rect">
                <a:avLst/>
              </a:prstGeom>
              <a:blipFill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7056276" y="2027668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76" y="2027668"/>
                <a:ext cx="45397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45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Cramer</a:t>
            </a:r>
            <a:r>
              <a:rPr lang="tr-TR" dirty="0"/>
              <a:t> Kuralı ile Determinant Formunda Çözümler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/>
                  <a:t>   </a:t>
                </a:r>
              </a:p>
              <a:p>
                <a:pPr marL="0" indent="0">
                  <a:buNone/>
                </a:pPr>
                <a:endParaRPr lang="tr-TR" dirty="0"/>
              </a:p>
              <a:p>
                <a:pPr marL="355600" indent="0">
                  <a:buNone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tr-TR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𝐷</m:t>
                    </m:r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0" i="1" smtClean="0">
                        <a:latin typeface="Cambria Math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tr-TR" i="1" dirty="0">
                  <a:latin typeface="Cambria Math"/>
                </a:endParaRPr>
              </a:p>
              <a:p>
                <a:endParaRPr lang="tr-TR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𝐷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 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4525963"/>
              </a:xfrm>
              <a:blipFill>
                <a:blip r:embed="rId3"/>
                <a:stretch>
                  <a:fillRect t="-2156" r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147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Düzlem Kestirimi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Aynı düzlemde yer almayan koordinatlar ile tanımlanmış bir poligon yüzü için düzlemin kestirimi yapılır.</a:t>
                </a:r>
              </a:p>
              <a:p>
                <a:pPr lvl="1"/>
                <a:r>
                  <a:rPr lang="tr-TR" dirty="0"/>
                  <a:t>Köşe noktası listesindeki her bir üçerli nokta için düzlem parametreleri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𝐴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𝐵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𝐶</m:t>
                    </m:r>
                    <m:r>
                      <a:rPr lang="tr-TR" i="1">
                        <a:latin typeface="Cambria Math"/>
                      </a:rPr>
                      <m:t>,</m:t>
                    </m:r>
                    <m:r>
                      <a:rPr lang="tr-TR" i="1">
                        <a:latin typeface="Cambria Math"/>
                      </a:rPr>
                      <m:t>𝐷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</m:oMath>
                </a14:m>
                <a:r>
                  <a:rPr lang="tr-TR" dirty="0"/>
                  <a:t>hesaplanır.</a:t>
                </a:r>
              </a:p>
              <a:p>
                <a:pPr lvl="1"/>
                <a:r>
                  <a:rPr lang="tr-TR" dirty="0"/>
                  <a:t>Sonrasında düzlem parametrelerinin ortalaması alınır.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699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Düzlem Kestirimi (Alternatif Yaklaşım)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Işın izleme uygulamalarında kullanılır.</a:t>
            </a:r>
          </a:p>
          <a:p>
            <a:pPr lvl="1"/>
            <a:r>
              <a:rPr lang="tr-TR" dirty="0"/>
              <a:t>Köşe noktası listesi koordinat düzlemine yansıtılır.</a:t>
            </a:r>
          </a:p>
          <a:p>
            <a:pPr lvl="2"/>
            <a:r>
              <a:rPr lang="tr-TR" dirty="0"/>
              <a:t>A parametresi poligonun </a:t>
            </a:r>
            <a:r>
              <a:rPr lang="tr-TR" dirty="0" err="1"/>
              <a:t>yz</a:t>
            </a:r>
            <a:r>
              <a:rPr lang="tr-TR" dirty="0"/>
              <a:t> düzlemi projeksiyonu alanının bir katı</a:t>
            </a:r>
          </a:p>
          <a:p>
            <a:pPr lvl="2"/>
            <a:r>
              <a:rPr lang="tr-TR" dirty="0"/>
              <a:t>B parametresi poligonun </a:t>
            </a:r>
            <a:r>
              <a:rPr lang="tr-TR" dirty="0" err="1"/>
              <a:t>xz</a:t>
            </a:r>
            <a:r>
              <a:rPr lang="tr-TR" dirty="0"/>
              <a:t> düzlemi projeksiyonu alanının bir katı</a:t>
            </a:r>
          </a:p>
          <a:p>
            <a:pPr lvl="2"/>
            <a:r>
              <a:rPr lang="tr-TR" dirty="0"/>
              <a:t>C parametresi poligonun </a:t>
            </a:r>
            <a:r>
              <a:rPr lang="tr-TR" dirty="0" err="1"/>
              <a:t>xy</a:t>
            </a:r>
            <a:r>
              <a:rPr lang="tr-TR" dirty="0"/>
              <a:t> düzlemi projeksiyonu alanının bir katı</a:t>
            </a:r>
          </a:p>
          <a:p>
            <a:pPr marL="914400" lvl="2" indent="0">
              <a:buNone/>
            </a:pPr>
            <a:r>
              <a:rPr lang="tr-TR" dirty="0"/>
              <a:t>kabul edilir.</a:t>
            </a:r>
          </a:p>
          <a:p>
            <a:pPr lvl="2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543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Poligon Yüzey Denklemleri</a:t>
            </a:r>
            <a:endParaRPr lang="en-US" altLang="tr-TR" dirty="0"/>
          </a:p>
        </p:txBody>
      </p:sp>
      <p:pic>
        <p:nvPicPr>
          <p:cNvPr id="53251" name="AADGHFK0.jpg" descr="AADGHF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4139952" y="1916832"/>
            <a:ext cx="4827588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4186808" cy="3845024"/>
          </a:xfrm>
        </p:spPr>
        <p:txBody>
          <a:bodyPr>
            <a:normAutofit/>
          </a:bodyPr>
          <a:lstStyle/>
          <a:p>
            <a:r>
              <a:rPr lang="tr-TR" altLang="tr-TR" dirty="0"/>
              <a:t>Birim küpün gölgeli poligon yüzeyi aşağıdaki poligon denklemi ile </a:t>
            </a:r>
            <a:r>
              <a:rPr lang="tr-TR" altLang="tr-TR"/>
              <a:t>ifade edilebilir</a:t>
            </a:r>
            <a:r>
              <a:rPr lang="en-US" altLang="tr-TR"/>
              <a:t>.</a:t>
            </a:r>
            <a:endParaRPr lang="tr-TR" altLang="tr-TR" dirty="0"/>
          </a:p>
          <a:p>
            <a:pPr marL="0" indent="0">
              <a:buNone/>
            </a:pPr>
            <a:r>
              <a:rPr lang="tr-TR" altLang="tr-TR" i="1" dirty="0"/>
              <a:t>	</a:t>
            </a:r>
            <a:r>
              <a:rPr lang="en-US" altLang="tr-TR" i="1" dirty="0"/>
              <a:t>x </a:t>
            </a:r>
            <a:r>
              <a:rPr lang="en-US" altLang="tr-TR" dirty="0"/>
              <a:t>− 1 = 0.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649286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ve Arka Poligon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Bir poligonun nesnenin iç tarafına yakın yüzü arka yüzdür.</a:t>
            </a:r>
          </a:p>
          <a:p>
            <a:r>
              <a:rPr lang="tr-TR" dirty="0"/>
              <a:t>Bir poligonun nesnenin görünür dışa bakan yüzü ön yüzdür.</a:t>
            </a:r>
          </a:p>
          <a:p>
            <a:r>
              <a:rPr lang="tr-TR" dirty="0"/>
              <a:t>Noktaların uzayda bir poligonun ön ve arka yüzüne göre tanımı grafik uygulamaları için önemlidir.</a:t>
            </a:r>
          </a:p>
        </p:txBody>
      </p:sp>
    </p:spTree>
    <p:extLst>
      <p:ext uri="{BB962C8B-B14F-4D97-AF65-F5344CB8AC3E}">
        <p14:creationId xmlns:p14="http://schemas.microsoft.com/office/powerpoint/2010/main" val="2143813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ve Arka Poligon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Düzlemde olmayan ve poligonun ön yüzüne görünür noktalar düzlemin </a:t>
            </a:r>
            <a:r>
              <a:rPr lang="tr-TR" b="1" dirty="0"/>
              <a:t>önünde</a:t>
            </a:r>
            <a:r>
              <a:rPr lang="tr-TR" dirty="0"/>
              <a:t> veya </a:t>
            </a:r>
            <a:r>
              <a:rPr lang="tr-TR" b="1" dirty="0"/>
              <a:t>dışında</a:t>
            </a:r>
            <a:r>
              <a:rPr lang="tr-TR" dirty="0"/>
              <a:t> adlandırılır.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tr-TR" i="1" dirty="0"/>
              <a:t>Ax</a:t>
            </a:r>
            <a:r>
              <a:rPr lang="en-US" altLang="tr-TR" dirty="0"/>
              <a:t> + </a:t>
            </a:r>
            <a:r>
              <a:rPr lang="en-US" altLang="tr-TR" i="1" dirty="0"/>
              <a:t>By</a:t>
            </a:r>
            <a:r>
              <a:rPr lang="en-US" altLang="tr-TR" dirty="0"/>
              <a:t> +</a:t>
            </a:r>
            <a:r>
              <a:rPr lang="en-US" altLang="tr-TR" i="1" dirty="0" err="1"/>
              <a:t>Cz</a:t>
            </a:r>
            <a:r>
              <a:rPr lang="en-US" altLang="tr-TR" dirty="0"/>
              <a:t> + </a:t>
            </a:r>
            <a:r>
              <a:rPr lang="en-US" altLang="tr-TR" i="1" dirty="0"/>
              <a:t>D</a:t>
            </a:r>
            <a:r>
              <a:rPr lang="en-US" altLang="tr-TR" dirty="0"/>
              <a:t> </a:t>
            </a:r>
            <a:r>
              <a:rPr lang="tr-TR" altLang="tr-TR" dirty="0"/>
              <a:t>&gt;</a:t>
            </a:r>
            <a:r>
              <a:rPr lang="en-US" altLang="tr-TR" dirty="0"/>
              <a:t> 0</a:t>
            </a:r>
            <a:endParaRPr lang="tr-TR" altLang="tr-TR" dirty="0"/>
          </a:p>
          <a:p>
            <a:pPr>
              <a:lnSpc>
                <a:spcPct val="120000"/>
              </a:lnSpc>
            </a:pPr>
            <a:r>
              <a:rPr lang="tr-TR" dirty="0"/>
              <a:t>Düzlemde olmayan ve poligonun arka yüzüne görünür noktalar düzlemin </a:t>
            </a:r>
            <a:r>
              <a:rPr lang="tr-TR" b="1" dirty="0"/>
              <a:t>arkasında</a:t>
            </a:r>
            <a:r>
              <a:rPr lang="tr-TR" dirty="0"/>
              <a:t> veya </a:t>
            </a:r>
            <a:r>
              <a:rPr lang="tr-TR" b="1" dirty="0"/>
              <a:t>içinde</a:t>
            </a:r>
            <a:r>
              <a:rPr lang="tr-TR" dirty="0"/>
              <a:t> adlandırılır.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tr-TR" i="1" dirty="0"/>
              <a:t>Ax</a:t>
            </a:r>
            <a:r>
              <a:rPr lang="en-US" altLang="tr-TR" dirty="0"/>
              <a:t> + </a:t>
            </a:r>
            <a:r>
              <a:rPr lang="en-US" altLang="tr-TR" i="1" dirty="0"/>
              <a:t>By</a:t>
            </a:r>
            <a:r>
              <a:rPr lang="en-US" altLang="tr-TR" dirty="0"/>
              <a:t> +</a:t>
            </a:r>
            <a:r>
              <a:rPr lang="en-US" altLang="tr-TR" i="1" dirty="0" err="1"/>
              <a:t>Cz</a:t>
            </a:r>
            <a:r>
              <a:rPr lang="en-US" altLang="tr-TR" dirty="0"/>
              <a:t> </a:t>
            </a:r>
            <a:r>
              <a:rPr lang="en-US" altLang="tr-TR"/>
              <a:t>+ </a:t>
            </a:r>
            <a:r>
              <a:rPr lang="en-US" altLang="tr-TR" i="1"/>
              <a:t>D </a:t>
            </a:r>
            <a:r>
              <a:rPr lang="tr-TR" altLang="tr-TR"/>
              <a:t>&lt;</a:t>
            </a:r>
            <a:r>
              <a:rPr lang="en-US" altLang="tr-TR"/>
              <a:t> 0</a:t>
            </a:r>
            <a:endParaRPr lang="tr-TR" altLang="tr-TR" dirty="0"/>
          </a:p>
          <a:p>
            <a:pPr>
              <a:lnSpc>
                <a:spcPct val="120000"/>
              </a:lnSpc>
            </a:pPr>
            <a:r>
              <a:rPr lang="tr-TR" dirty="0"/>
              <a:t>Bu eşitsizlik </a:t>
            </a:r>
            <a:r>
              <a:rPr lang="tr-TR"/>
              <a:t>testleri sağ el koordinat sisteminde</a:t>
            </a:r>
            <a:r>
              <a:rPr lang="en-US"/>
              <a:t>,</a:t>
            </a:r>
            <a:r>
              <a:rPr lang="tr-TR"/>
              <a:t> ilgili </a:t>
            </a:r>
            <a:r>
              <a:rPr lang="tr-TR" dirty="0"/>
              <a:t>yüzeye önden arkaya </a:t>
            </a:r>
            <a:r>
              <a:rPr lang="tr-TR"/>
              <a:t>doğrultuda bakarken</a:t>
            </a:r>
            <a:r>
              <a:rPr lang="en-US"/>
              <a:t>,</a:t>
            </a:r>
            <a:r>
              <a:rPr lang="tr-TR"/>
              <a:t> </a:t>
            </a:r>
            <a:r>
              <a:rPr lang="tr-TR" dirty="0"/>
              <a:t>koordinat konumları saat yönünün </a:t>
            </a:r>
            <a:r>
              <a:rPr lang="tr-TR"/>
              <a:t>tersine seçil</a:t>
            </a:r>
            <a:r>
              <a:rPr lang="en-US"/>
              <a:t>erek </a:t>
            </a:r>
            <a:r>
              <a:rPr lang="tr-TR"/>
              <a:t>A,B,C</a:t>
            </a:r>
            <a:r>
              <a:rPr lang="en-US"/>
              <a:t> ve </a:t>
            </a:r>
            <a:r>
              <a:rPr lang="tr-TR"/>
              <a:t>D parametreleri</a:t>
            </a:r>
            <a:r>
              <a:rPr lang="en-US"/>
              <a:t> hesaplandığında</a:t>
            </a:r>
            <a:r>
              <a:rPr lang="tr-TR"/>
              <a:t> </a:t>
            </a:r>
            <a:r>
              <a:rPr lang="tr-TR" dirty="0"/>
              <a:t>geçerlidir.</a:t>
            </a:r>
            <a:endParaRPr lang="tr-TR" alt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4064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Poligon Yüzeyi Normali</a:t>
            </a:r>
            <a:endParaRPr lang="en-US" altLang="tr-TR" dirty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988840"/>
            <a:ext cx="4752528" cy="3845024"/>
          </a:xfrm>
        </p:spPr>
        <p:txBody>
          <a:bodyPr>
            <a:normAutofit fontScale="85000" lnSpcReduction="20000"/>
          </a:bodyPr>
          <a:lstStyle/>
          <a:p>
            <a:r>
              <a:rPr lang="tr-TR" altLang="tr-TR" dirty="0"/>
              <a:t>Bir poligon yüzeyinin oryantasyonu normal vektör </a:t>
            </a:r>
            <a:r>
              <a:rPr lang="en-US" altLang="tr-TR" b="1" dirty="0"/>
              <a:t>N</a:t>
            </a:r>
            <a:r>
              <a:rPr lang="tr-TR" altLang="tr-TR" dirty="0"/>
              <a:t> ile </a:t>
            </a:r>
            <a:r>
              <a:rPr lang="tr-TR" altLang="tr-TR"/>
              <a:t>bulunur.</a:t>
            </a:r>
            <a:endParaRPr lang="en-US" altLang="tr-TR"/>
          </a:p>
          <a:p>
            <a:r>
              <a:rPr lang="en-US" altLang="tr-TR" b="1"/>
              <a:t>N</a:t>
            </a:r>
            <a:r>
              <a:rPr lang="tr-TR" altLang="tr-TR"/>
              <a:t> </a:t>
            </a:r>
            <a:r>
              <a:rPr lang="en-US" altLang="tr-TR"/>
              <a:t>vektörü</a:t>
            </a:r>
            <a:endParaRPr lang="tr-TR" altLang="tr-TR" dirty="0"/>
          </a:p>
          <a:p>
            <a:pPr lvl="1"/>
            <a:r>
              <a:rPr lang="tr-TR" altLang="tr-TR"/>
              <a:t>düzleme diktir</a:t>
            </a:r>
            <a:r>
              <a:rPr lang="en-US" altLang="tr-TR"/>
              <a:t>.</a:t>
            </a:r>
            <a:endParaRPr lang="tr-TR" altLang="tr-TR" dirty="0"/>
          </a:p>
          <a:p>
            <a:pPr lvl="1"/>
            <a:r>
              <a:rPr lang="tr-TR" altLang="tr-TR" dirty="0"/>
              <a:t>yönü düzlemin iç tarafından dış </a:t>
            </a:r>
            <a:r>
              <a:rPr lang="tr-TR" altLang="tr-TR"/>
              <a:t>tarafına doğrudur</a:t>
            </a:r>
            <a:r>
              <a:rPr lang="en-US" altLang="tr-TR"/>
              <a:t>.</a:t>
            </a:r>
            <a:endParaRPr lang="tr-TR" altLang="tr-TR" dirty="0"/>
          </a:p>
          <a:p>
            <a:pPr lvl="1"/>
            <a:r>
              <a:rPr lang="tr-TR" altLang="tr-TR" dirty="0"/>
              <a:t>yüzey denklemi </a:t>
            </a:r>
          </a:p>
          <a:p>
            <a:pPr lvl="2"/>
            <a:r>
              <a:rPr lang="en-US" altLang="tr-TR" dirty="0"/>
              <a:t>Ax + By +</a:t>
            </a:r>
            <a:r>
              <a:rPr lang="en-US" altLang="tr-TR" dirty="0" err="1"/>
              <a:t>Cz</a:t>
            </a:r>
            <a:r>
              <a:rPr lang="en-US" altLang="tr-TR" dirty="0"/>
              <a:t> + D = 0</a:t>
            </a:r>
            <a:endParaRPr lang="tr-TR" altLang="tr-TR" dirty="0"/>
          </a:p>
          <a:p>
            <a:pPr lvl="1"/>
            <a:r>
              <a:rPr lang="en-US" altLang="tr-TR" dirty="0"/>
              <a:t>(A, B, C)</a:t>
            </a:r>
            <a:r>
              <a:rPr lang="tr-TR" altLang="tr-TR" dirty="0"/>
              <a:t> </a:t>
            </a:r>
            <a:r>
              <a:rPr lang="tr-TR" altLang="tr-TR" err="1"/>
              <a:t>kartezyen</a:t>
            </a:r>
            <a:r>
              <a:rPr lang="tr-TR" altLang="tr-TR"/>
              <a:t> bileşenler</a:t>
            </a:r>
            <a:r>
              <a:rPr lang="en-US" altLang="tr-TR"/>
              <a:t>in</a:t>
            </a:r>
            <a:r>
              <a:rPr lang="tr-TR" altLang="tr-TR"/>
              <a:t>e </a:t>
            </a:r>
            <a:r>
              <a:rPr lang="tr-TR" altLang="tr-TR" dirty="0"/>
              <a:t>sahiptir.</a:t>
            </a:r>
          </a:p>
          <a:p>
            <a:pPr lvl="1"/>
            <a:endParaRPr lang="tr-TR" altLang="tr-TR" dirty="0"/>
          </a:p>
          <a:p>
            <a:pPr lvl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60545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Poligon Yüzeyi Normali</a:t>
            </a:r>
            <a:br>
              <a:rPr lang="tr-TR" altLang="tr-TR" dirty="0"/>
            </a:br>
            <a:r>
              <a:rPr lang="tr-TR" altLang="tr-TR" dirty="0"/>
              <a:t>(Alternatif Yol)</a:t>
            </a:r>
            <a:endParaRPr lang="en-US" altLang="tr-TR" dirty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altLang="tr-TR" dirty="0"/>
                  <a:t>Vektörel çarpım hesabı ile </a:t>
                </a:r>
                <a:r>
                  <a:rPr lang="en-US" altLang="tr-TR" b="1" dirty="0"/>
                  <a:t>N</a:t>
                </a:r>
                <a:r>
                  <a:rPr lang="tr-TR" altLang="tr-TR" dirty="0"/>
                  <a:t> belirlenebilir.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tr-T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tr-TR" dirty="0"/>
                  <a:t> </a:t>
                </a:r>
                <a:r>
                  <a:rPr lang="tr-TR" altLang="tr-TR" dirty="0"/>
                  <a:t>saat yönünün tersine seçilmiş </a:t>
                </a:r>
                <a:r>
                  <a:rPr lang="tr-TR" altLang="tr-TR"/>
                  <a:t>üç </a:t>
                </a:r>
                <a:r>
                  <a:rPr lang="en-US" altLang="tr-TR"/>
                  <a:t>nokta</a:t>
                </a:r>
                <a:r>
                  <a:rPr lang="tr-TR" altLang="tr-TR"/>
                  <a:t> </a:t>
                </a:r>
                <a:r>
                  <a:rPr lang="tr-TR" altLang="tr-TR" dirty="0"/>
                  <a:t>ise şu </a:t>
                </a:r>
                <a:r>
                  <a:rPr lang="tr-TR" altLang="tr-TR" dirty="0" err="1"/>
                  <a:t>vektörel</a:t>
                </a:r>
                <a:r>
                  <a:rPr lang="tr-TR" altLang="tr-TR" dirty="0"/>
                  <a:t> çarpım ile (A,B,C) parametreleri üretilir.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 smtClean="0">
                          <a:latin typeface="Cambria Math"/>
                        </a:rPr>
                        <m:t>𝑵</m:t>
                      </m:r>
                      <m:r>
                        <a:rPr lang="tr-TR" b="1" i="1" dirty="0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</a:rPr>
                        <m:t>)</m:t>
                      </m:r>
                      <m:r>
                        <a:rPr lang="tr-T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tr-TR" b="1" i="1" dirty="0" smtClean="0">
                          <a:latin typeface="Cambria Math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tr-TR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i="1" dirty="0"/>
              </a:p>
              <a:p>
                <a:pPr marL="342900" lvl="1" indent="-342900">
                  <a:lnSpc>
                    <a:spcPct val="110000"/>
                  </a:lnSpc>
                  <a:buFont typeface="Arial" pitchFamily="34" charset="0"/>
                  <a:buChar char="•"/>
                </a:pPr>
                <a:r>
                  <a:rPr lang="tr-TR" altLang="tr-TR" sz="3200" dirty="0"/>
                  <a:t>D’yi bulmak için şu nokta çarpımı yapılır: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𝑵</m:t>
                    </m:r>
                    <m:r>
                      <a:rPr lang="tr-TR" b="1" i="1" dirty="0" smtClean="0">
                        <a:latin typeface="Cambria Math"/>
                      </a:rPr>
                      <m:t>.</m:t>
                    </m:r>
                    <m:r>
                      <a:rPr lang="tr-TR" b="1" i="1" dirty="0" smtClean="0">
                        <a:latin typeface="Cambria Math"/>
                      </a:rPr>
                      <m:t>𝑷</m:t>
                    </m:r>
                    <m:r>
                      <a:rPr lang="tr-TR" b="1" i="1" dirty="0" smtClean="0">
                        <a:latin typeface="Cambria Math"/>
                      </a:rPr>
                      <m:t>=−</m:t>
                    </m:r>
                    <m:r>
                      <a:rPr lang="tr-TR" b="1" i="1" dirty="0" smtClean="0">
                        <a:latin typeface="Cambria Math"/>
                      </a:rPr>
                      <m:t>𝑫</m:t>
                    </m:r>
                  </m:oMath>
                </a14:m>
                <a:endParaRPr lang="tr-TR" altLang="tr-TR" dirty="0"/>
              </a:p>
              <a:p>
                <a:pPr lvl="1"/>
                <a:endParaRPr lang="tr-TR" altLang="tr-TR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  <a:blipFill>
                <a:blip r:embed="rId4"/>
                <a:stretch>
                  <a:fillRect l="-2182" t="-1128" r="-2439" b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197445" y="512347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45" y="5123474"/>
                <a:ext cx="523925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>
            <a:endCxn id="16" idx="1"/>
          </p:cNvCxnSpPr>
          <p:nvPr/>
        </p:nvCxnSpPr>
        <p:spPr>
          <a:xfrm flipV="1">
            <a:off x="6721372" y="4119775"/>
            <a:ext cx="1457228" cy="12037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6721370" y="5172129"/>
            <a:ext cx="748271" cy="1309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7650538" y="4521597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38" y="4521597"/>
                <a:ext cx="991425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6938893" y="5329100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893" y="5329100"/>
                <a:ext cx="991425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7650538" y="497207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38" y="4972074"/>
                <a:ext cx="523925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178600" y="391972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600" y="3919720"/>
                <a:ext cx="5239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3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/>
              <a:t>Konveks ve Konkav Poligonlar için Poligon Yüzeyi Normali</a:t>
            </a:r>
            <a:endParaRPr lang="en-US" altLang="tr-TR" dirty="0"/>
          </a:p>
        </p:txBody>
      </p:sp>
      <p:pic>
        <p:nvPicPr>
          <p:cNvPr id="55299" name="AADGHFJ0.jpg" descr="AADGHF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4645888" y="2322017"/>
            <a:ext cx="4031710" cy="427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altLang="tr-TR" dirty="0"/>
                  <a:t>Konveks poligonlar için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/>
                  <a:t> bahsedilen yöntemler ile normal vektör bulunur.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altLang="tr-TR" dirty="0"/>
                  <a:t>Konkav poligonlar için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/>
                  <a:t>2 vektör arasındaki açı 180</a:t>
                </a:r>
                <a14:m>
                  <m:oMath xmlns:m="http://schemas.openxmlformats.org/officeDocument/2006/math">
                    <m:r>
                      <a:rPr lang="tr-TR" alt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dirty="0"/>
                  <a:t>’den küçük olan </a:t>
                </a:r>
                <a:r>
                  <a:rPr lang="tr-TR" altLang="tr-TR"/>
                  <a:t>3 </a:t>
                </a:r>
                <a:r>
                  <a:rPr lang="en-US" altLang="tr-TR"/>
                  <a:t>nokta</a:t>
                </a:r>
                <a:r>
                  <a:rPr lang="tr-TR" altLang="tr-TR"/>
                  <a:t> </a:t>
                </a:r>
                <a:r>
                  <a:rPr lang="tr-TR" altLang="tr-TR" dirty="0" err="1"/>
                  <a:t>vektörel</a:t>
                </a:r>
                <a:r>
                  <a:rPr lang="tr-TR" altLang="tr-TR" dirty="0"/>
                  <a:t> çarpım için seçilir.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altLang="tr-TR" dirty="0"/>
                  <a:t>Yoksa </a:t>
                </a:r>
                <a:r>
                  <a:rPr lang="tr-TR" altLang="tr-TR" dirty="0" err="1"/>
                  <a:t>vektörel</a:t>
                </a:r>
                <a:r>
                  <a:rPr lang="tr-TR" altLang="tr-TR" dirty="0"/>
                  <a:t> çarpımın negatifi alınarak normal vektör yönü belirlenir.</a:t>
                </a:r>
              </a:p>
              <a:p>
                <a:pPr lvl="1"/>
                <a:endParaRPr lang="tr-TR" altLang="tr-TR" dirty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988840"/>
                <a:ext cx="4752528" cy="4320480"/>
              </a:xfrm>
              <a:blipFill>
                <a:blip r:embed="rId5"/>
                <a:stretch>
                  <a:fillRect l="-2696" t="-282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72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Tanımı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2448272"/>
          </a:xfrm>
        </p:spPr>
        <p:txBody>
          <a:bodyPr>
            <a:noAutofit/>
          </a:bodyPr>
          <a:lstStyle/>
          <a:p>
            <a:pPr algn="just"/>
            <a:r>
              <a:rPr lang="en-US" sz="2800"/>
              <a:t>Bir ışın başlangıç konum vektörü </a:t>
            </a:r>
            <a:r>
              <a:rPr lang="en-US" sz="2800" b="1"/>
              <a:t>P</a:t>
            </a:r>
            <a:r>
              <a:rPr lang="en-US" sz="2800" baseline="-25000"/>
              <a:t>0</a:t>
            </a:r>
            <a:r>
              <a:rPr lang="en-US" sz="2800"/>
              <a:t> ve birim yön vektörü </a:t>
            </a:r>
            <a:r>
              <a:rPr lang="en-US" sz="2800" b="1"/>
              <a:t>u</a:t>
            </a:r>
            <a:r>
              <a:rPr lang="en-US" sz="2800"/>
              <a:t> ile tanımlanır.</a:t>
            </a:r>
          </a:p>
          <a:p>
            <a:pPr algn="just"/>
            <a:r>
              <a:rPr lang="en-US" sz="2800"/>
              <a:t>Işın doğrultusunda yer alan ve </a:t>
            </a:r>
            <a:r>
              <a:rPr lang="en-US" sz="2800" b="1"/>
              <a:t>P</a:t>
            </a:r>
            <a:r>
              <a:rPr lang="en-US" sz="2800" baseline="-25000"/>
              <a:t>0</a:t>
            </a:r>
            <a:r>
              <a:rPr lang="en-US" sz="2800"/>
              <a:t> noktasından s mesafedeki herhangi bir </a:t>
            </a:r>
            <a:r>
              <a:rPr lang="en-US" sz="2800" b="1"/>
              <a:t>P</a:t>
            </a:r>
            <a:r>
              <a:rPr lang="en-US" sz="2800"/>
              <a:t> noktası için ışın denklemi tanımlanır.</a:t>
            </a:r>
            <a:endParaRPr lang="tr-TR" altLang="tr-TR" sz="2800" dirty="0"/>
          </a:p>
        </p:txBody>
      </p:sp>
      <p:pic>
        <p:nvPicPr>
          <p:cNvPr id="6" name="AADGHRP0.jpg" descr="AADGHR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 bwMode="auto">
          <a:xfrm>
            <a:off x="4211960" y="3717032"/>
            <a:ext cx="476253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2051720" y="4365104"/>
                <a:ext cx="20346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365104"/>
                <a:ext cx="203466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76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Afin Kombinasyon ile Nokta Temsili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266928" cy="492514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Bir üçgen içerisindeki</a:t>
                </a:r>
                <a:r>
                  <a:rPr lang="tr-TR" b="1" dirty="0"/>
                  <a:t> P </a:t>
                </a:r>
                <a:r>
                  <a:rPr lang="tr-TR"/>
                  <a:t>noktası </a:t>
                </a:r>
                <a:r>
                  <a:rPr lang="en-US"/>
                  <a:t>üçgenin </a:t>
                </a:r>
                <a:r>
                  <a:rPr lang="tr-TR"/>
                  <a:t>köşe </a:t>
                </a:r>
                <a:r>
                  <a:rPr lang="tr-TR" dirty="0"/>
                  <a:t>noktalarının kombinasyonu şeklinde ifade edilebilir.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>
                    <a:latin typeface="+mj-lt"/>
                  </a:rPr>
                  <a:t>P</a:t>
                </a:r>
                <a:r>
                  <a:rPr lang="en-US">
                    <a:latin typeface="+mj-lt"/>
                  </a:rPr>
                  <a:t> noktası</a:t>
                </a:r>
                <a:r>
                  <a:rPr lang="tr-TR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b="1" dirty="0"/>
                          <m:t>− 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tr-T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>
                    <a:latin typeface="+mj-lt"/>
                  </a:rPr>
                  <a:t>ile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b="1" dirty="0"/>
                          <m:t>− 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>
                    <a:latin typeface="+mj-lt"/>
                  </a:rPr>
                  <a:t> </a:t>
                </a:r>
                <a:r>
                  <a:rPr lang="tr-TR" dirty="0">
                    <a:latin typeface="+mj-lt"/>
                  </a:rPr>
                  <a:t>vektörlerinin belirli bir oranıdır.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0" dirty="0">
                        <a:latin typeface="Cambria Math"/>
                      </a:rPr>
                      <m:t>𝐏</m:t>
                    </m:r>
                    <m:r>
                      <a:rPr lang="tr-TR" b="1" i="0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0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i="0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 i="0">
                            <a:latin typeface="Cambria Math"/>
                          </a:rPr>
                          <m:t>(</m:t>
                        </m:r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tr-TR" b="1" dirty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0">
                        <a:latin typeface="Cambria Math"/>
                      </a:rPr>
                      <m:t>)</m:t>
                    </m:r>
                    <m:r>
                      <a:rPr lang="tr-TR" b="1" i="0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i="0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(</m:t>
                        </m:r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m:rPr>
                        <m:nor/>
                      </m:rPr>
                      <a:rPr lang="tr-TR" b="1" dirty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 i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b="1" dirty="0">
                    <a:latin typeface="Cambria Math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dirty="0">
                        <a:latin typeface="Cambria Math"/>
                      </a:rPr>
                      <m:t>𝐏</m:t>
                    </m:r>
                    <m:r>
                      <a:rPr lang="tr-TR" b="1" dirty="0">
                        <a:latin typeface="Cambria Math"/>
                      </a:rPr>
                      <m:t>=(</m:t>
                    </m:r>
                    <m:r>
                      <a:rPr lang="tr-TR" b="1" i="0" dirty="0" smtClean="0">
                        <a:latin typeface="Cambria Math"/>
                      </a:rPr>
                      <m:t>𝟏</m:t>
                    </m:r>
                    <m:r>
                      <a:rPr lang="tr-TR" b="1" i="0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i="0" dirty="0" smtClean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 dirty="0" smtClean="0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tr-TR" b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:endParaRPr lang="tr-TR" b="1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:endParaRPr lang="tr-TR" b="1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dirty="0">
                        <a:latin typeface="Cambria Math"/>
                      </a:rPr>
                      <m:t>𝐏</m:t>
                    </m:r>
                    <m:r>
                      <a:rPr lang="tr-TR" b="1" dirty="0">
                        <a:latin typeface="Cambria Math"/>
                      </a:rPr>
                      <m:t>=</m:t>
                    </m:r>
                  </m:oMath>
                </a14:m>
                <a:r>
                  <a:rPr lang="tr-TR" b="1" dirty="0"/>
                  <a:t>          </a:t>
                </a:r>
                <a:r>
                  <a:rPr lang="en-US" b="1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dirty="0">
                                <a:latin typeface="Cambria Math"/>
                              </a:rPr>
                              <m:t>𝛂</m:t>
                            </m:r>
                          </m:e>
                          <m:sub>
                            <m:r>
                              <a:rPr lang="tr-TR" b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tr-TR" b="1" i="1" dirty="0">
                  <a:latin typeface="Cambria Math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𝜶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=</m:t>
                    </m:r>
                    <m:r>
                      <a:rPr lang="tr-TR" b="1" i="1" dirty="0">
                        <a:latin typeface="Cambria Math"/>
                      </a:rPr>
                      <m:t>𝟏</m:t>
                    </m:r>
                  </m:oMath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:endParaRPr lang="tr-TR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Bu temsil üçgenlerin </a:t>
                </a:r>
                <a:r>
                  <a:rPr lang="tr-TR" dirty="0" err="1"/>
                  <a:t>barisentrik</a:t>
                </a:r>
                <a:r>
                  <a:rPr lang="tr-TR" dirty="0"/>
                  <a:t> koordinatlarla temsili olarak bilinir.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266928" cy="4925144"/>
              </a:xfrm>
              <a:blipFill>
                <a:blip r:embed="rId2"/>
                <a:stretch>
                  <a:fillRect l="-1042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k Üçgen 3"/>
          <p:cNvSpPr/>
          <p:nvPr/>
        </p:nvSpPr>
        <p:spPr>
          <a:xfrm>
            <a:off x="6560033" y="1484532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036108" y="356856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108" y="3568564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6049121" y="128447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21" y="1284477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279226" y="356856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26" y="3568564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6889600" y="2636912"/>
                <a:ext cx="418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00" y="2636912"/>
                <a:ext cx="41870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 flipH="1" flipV="1">
            <a:off x="6560033" y="2908976"/>
            <a:ext cx="1" cy="8596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>
            <a:stCxn id="4" idx="2"/>
            <a:endCxn id="4" idx="3"/>
          </p:cNvCxnSpPr>
          <p:nvPr/>
        </p:nvCxnSpPr>
        <p:spPr>
          <a:xfrm>
            <a:off x="6560033" y="3748138"/>
            <a:ext cx="842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Bağlayıcı 16"/>
          <p:cNvCxnSpPr/>
          <p:nvPr/>
        </p:nvCxnSpPr>
        <p:spPr>
          <a:xfrm>
            <a:off x="6560033" y="2908975"/>
            <a:ext cx="4044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Düz Bağlayıcı 17"/>
          <p:cNvCxnSpPr/>
          <p:nvPr/>
        </p:nvCxnSpPr>
        <p:spPr>
          <a:xfrm flipV="1">
            <a:off x="6997815" y="2908976"/>
            <a:ext cx="1" cy="83916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5598103" y="2836967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103" y="2836967"/>
                <a:ext cx="991425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/>
              <p:cNvSpPr txBox="1"/>
              <p:nvPr/>
            </p:nvSpPr>
            <p:spPr>
              <a:xfrm>
                <a:off x="7021701" y="3778236"/>
                <a:ext cx="9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tr-TR" sz="2000" b="1" dirty="0"/>
                            <m:t>− </m:t>
                          </m:r>
                          <m:sSub>
                            <m:sSubPr>
                              <m:ctrlPr>
                                <a:rPr 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tr-T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1" name="Metin kutusu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01" y="3778236"/>
                <a:ext cx="991425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ağ Ayraç 31"/>
          <p:cNvSpPr/>
          <p:nvPr/>
        </p:nvSpPr>
        <p:spPr>
          <a:xfrm rot="5400000">
            <a:off x="2154560" y="3621706"/>
            <a:ext cx="576064" cy="129614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Metin kutusu 32"/>
              <p:cNvSpPr txBox="1"/>
              <p:nvPr/>
            </p:nvSpPr>
            <p:spPr>
              <a:xfrm>
                <a:off x="6056705" y="4700310"/>
                <a:ext cx="2484483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dirty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tr-TR" b="1" dirty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b="1" dirty="0"/>
                  <a:t>=0 </a:t>
                </a:r>
                <a:r>
                  <a:rPr lang="tr-TR" b="1"/>
                  <a:t>ise nokta</a:t>
                </a:r>
                <a:r>
                  <a:rPr lang="en-US" b="1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b="1" dirty="0"/>
                          <m:t>− 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tr-TR" b="1" dirty="0"/>
                  <a:t>kenarı üzerindedir.</a:t>
                </a:r>
              </a:p>
            </p:txBody>
          </p:sp>
        </mc:Choice>
        <mc:Fallback xmlns="">
          <p:sp>
            <p:nvSpPr>
              <p:cNvPr id="33" name="Metin kutusu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05" y="4700310"/>
                <a:ext cx="2484483" cy="646331"/>
              </a:xfrm>
              <a:prstGeom prst="rect">
                <a:avLst/>
              </a:prstGeom>
              <a:blipFill>
                <a:blip r:embed="rId9"/>
                <a:stretch>
                  <a:fillRect l="-1453" t="-1786" b="-10714"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5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ve Küre Kesişimi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24936" cy="2880320"/>
          </a:xfrm>
        </p:spPr>
        <p:txBody>
          <a:bodyPr>
            <a:noAutofit/>
          </a:bodyPr>
          <a:lstStyle/>
          <a:p>
            <a:r>
              <a:rPr lang="en-US" sz="2400"/>
              <a:t>Küreler ışın izlemek için en basit nesnelerdir.</a:t>
            </a:r>
          </a:p>
          <a:p>
            <a:r>
              <a:rPr lang="en-US" sz="2400" i="1"/>
              <a:t>r</a:t>
            </a:r>
            <a:r>
              <a:rPr lang="en-US" sz="2400"/>
              <a:t> yarıçaplı ve </a:t>
            </a:r>
            <a:r>
              <a:rPr lang="en-US" sz="2400" b="1"/>
              <a:t>P</a:t>
            </a:r>
            <a:r>
              <a:rPr lang="en-US" sz="2400" i="1" baseline="-25000"/>
              <a:t>c</a:t>
            </a:r>
            <a:r>
              <a:rPr lang="en-US" sz="2400"/>
              <a:t> merkez konumu olan bir kürenin yüzeyinde bulunan herhangi bir </a:t>
            </a:r>
            <a:r>
              <a:rPr lang="en-US" sz="2400" b="1"/>
              <a:t>P </a:t>
            </a:r>
            <a:r>
              <a:rPr lang="en-US" sz="2400"/>
              <a:t>noktası</a:t>
            </a:r>
            <a:r>
              <a:rPr lang="en-US" sz="2400" b="1"/>
              <a:t> </a:t>
            </a:r>
            <a:r>
              <a:rPr lang="en-US" sz="2400"/>
              <a:t>için şu denklem sağlanır.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Küreyi kesen bir ışın için ışın formülü, </a:t>
            </a:r>
            <a:r>
              <a:rPr lang="en-US" sz="2400" b="1"/>
              <a:t>P</a:t>
            </a:r>
            <a:r>
              <a:rPr lang="en-US" sz="2400"/>
              <a:t>’de</a:t>
            </a:r>
            <a:r>
              <a:rPr lang="en-US" sz="2400" b="1"/>
              <a:t> </a:t>
            </a:r>
            <a:r>
              <a:rPr lang="en-US" sz="2400"/>
              <a:t>yerine konur.</a:t>
            </a:r>
            <a:endParaRPr lang="tr-TR" altLang="tr-TR" sz="2400"/>
          </a:p>
          <a:p>
            <a:endParaRPr lang="tr-TR" altLang="tr-TR" sz="2400" dirty="0"/>
          </a:p>
        </p:txBody>
      </p:sp>
      <p:pic>
        <p:nvPicPr>
          <p:cNvPr id="6" name="AADGHRQ0.jpg" descr="AADGHR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2"/>
          <a:stretch/>
        </p:blipFill>
        <p:spPr bwMode="auto">
          <a:xfrm>
            <a:off x="4279969" y="4005064"/>
            <a:ext cx="4638552" cy="25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1234184" y="3068960"/>
                <a:ext cx="2582758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84" y="3068960"/>
                <a:ext cx="2582758" cy="377667"/>
              </a:xfrm>
              <a:prstGeom prst="rect">
                <a:avLst/>
              </a:prstGeom>
              <a:blipFill>
                <a:blip r:embed="rId4"/>
                <a:stretch>
                  <a:fillRect r="-2358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234184" y="4030711"/>
                <a:ext cx="3501792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m:rPr>
                                  <m:nor/>
                                </m:rPr>
                                <a:rPr lang="en-US" sz="2400" b="1"/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84" y="4030711"/>
                <a:ext cx="3501792" cy="377667"/>
              </a:xfrm>
              <a:prstGeom prst="rect">
                <a:avLst/>
              </a:prstGeom>
              <a:blipFill>
                <a:blip r:embed="rId5"/>
                <a:stretch>
                  <a:fillRect t="-1613" r="-1565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5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ve Küre Kesişimi</a:t>
            </a:r>
            <a:endParaRPr lang="en-US" alt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84784"/>
                <a:ext cx="8640960" cy="4896544"/>
              </a:xfrm>
            </p:spPr>
            <p:txBody>
              <a:bodyPr>
                <a:noAutofit/>
              </a:bodyPr>
              <a:lstStyle/>
              <a:p>
                <a:r>
                  <a:rPr lang="en-US" sz="2400"/>
                  <a:t>Küreyi kesen bir ışın için ışın formülü, </a:t>
                </a:r>
                <a:r>
                  <a:rPr lang="en-US" sz="2400" b="1"/>
                  <a:t>P </a:t>
                </a:r>
                <a:r>
                  <a:rPr lang="en-US" sz="2400"/>
                  <a:t>yerine konur.</a:t>
                </a:r>
                <a:endParaRPr lang="tr-TR" altLang="tr-TR" sz="2400"/>
              </a:p>
              <a:p>
                <a:endParaRPr lang="en-US" altLang="tr-TR" sz="24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/>
                  <a:t> ifadesi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/>
                  <a:t> olarak kabul edilip nokta çarpımı açılırsa kuadratik bir denklem elde edilir.</a:t>
                </a:r>
              </a:p>
              <a:p>
                <a:endParaRPr lang="en-US" altLang="tr-TR" sz="2400"/>
              </a:p>
              <a:p>
                <a:r>
                  <a:rPr lang="en-US" altLang="tr-TR" sz="2400"/>
                  <a:t>Buradan s değeri diskriminant üzerinden çözülürse ışının küreyi kestiği </a:t>
                </a:r>
                <a:r>
                  <a:rPr lang="en-US" sz="2400" b="1"/>
                  <a:t>P </a:t>
                </a:r>
                <a:r>
                  <a:rPr lang="en-US" sz="2400"/>
                  <a:t>noktası belirlenir. </a:t>
                </a:r>
              </a:p>
              <a:p>
                <a:endParaRPr lang="en-US" sz="2400"/>
              </a:p>
              <a:p>
                <a:pPr lvl="1"/>
                <a:r>
                  <a:rPr lang="en-US" altLang="tr-TR" sz="2000"/>
                  <a:t>s negatif ise ışın küreyi kesmez ve küre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tr-TR" sz="2000"/>
                  <a:t> noktası ardında kabul edilir.</a:t>
                </a:r>
                <a:endParaRPr lang="tr-TR" altLang="tr-TR" sz="2000"/>
              </a:p>
              <a:p>
                <a:r>
                  <a:rPr lang="en-US" altLang="tr-TR" sz="2400"/>
                  <a:t>Ufak küreler için yuvarlama hataları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tr-TR" sz="2400" dirty="0"/>
                  <a:t> </a:t>
                </a:r>
                <a:r>
                  <a:rPr lang="en-US" altLang="tr-TR" sz="2400"/>
                  <a:t>ise oluşur. Bunu önlemek için formül şöyle düzenlenir.</a:t>
                </a:r>
                <a:endParaRPr lang="tr-TR" altLang="tr-TR" sz="24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84784"/>
                <a:ext cx="8640960" cy="4896544"/>
              </a:xfrm>
              <a:blipFill>
                <a:blip r:embed="rId3"/>
                <a:stretch>
                  <a:fillRect l="-988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187624" y="1963380"/>
                <a:ext cx="292163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m:rPr>
                                  <m:nor/>
                                </m:rPr>
                                <a:rPr lang="en-US" sz="2000" b="1"/>
                                <m:t>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63380"/>
                <a:ext cx="2921634" cy="314766"/>
              </a:xfrm>
              <a:prstGeom prst="rect">
                <a:avLst/>
              </a:prstGeom>
              <a:blipFill>
                <a:blip r:embed="rId4"/>
                <a:stretch>
                  <a:fillRect t="-1923" r="-146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1187624" y="3222392"/>
                <a:ext cx="3949799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22392"/>
                <a:ext cx="3949799" cy="314766"/>
              </a:xfrm>
              <a:prstGeom prst="rect">
                <a:avLst/>
              </a:prstGeom>
              <a:blipFill>
                <a:blip r:embed="rId5"/>
                <a:stretch>
                  <a:fillRect l="-463" t="-1961" r="-92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1174304" y="4435608"/>
                <a:ext cx="4248599" cy="374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∙∆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04" y="4435608"/>
                <a:ext cx="4248599" cy="374398"/>
              </a:xfrm>
              <a:prstGeom prst="rect">
                <a:avLst/>
              </a:prstGeom>
              <a:blipFill>
                <a:blip r:embed="rId6"/>
                <a:stretch>
                  <a:fillRect l="-43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1187624" y="6068165"/>
                <a:ext cx="4291559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∙∆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068165"/>
                <a:ext cx="4291559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8"/>
          <a:srcRect t="31631"/>
          <a:stretch/>
        </p:blipFill>
        <p:spPr>
          <a:xfrm>
            <a:off x="5438062" y="4077072"/>
            <a:ext cx="2086266" cy="40380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9481" y="4399453"/>
            <a:ext cx="1428949" cy="33342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238" y="4124347"/>
            <a:ext cx="1251562" cy="5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8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ve Çoklu Nesne Kesişimi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pPr algn="just"/>
            <a:r>
              <a:rPr lang="en-US" sz="2800"/>
              <a:t>Işın nesne kesişim hesabını hızlandırabilmek için çoklu nesne grupları bir küre içerisinde düşünülür.</a:t>
            </a:r>
          </a:p>
          <a:p>
            <a:pPr algn="just"/>
            <a:r>
              <a:rPr lang="en-US" altLang="tr-TR" sz="2800"/>
              <a:t>Gönderilen ışın nesneleri çevreleyen küreyi kestiği takdirde nesnelerin yüzeyleriyle olan kesişim hesabına girilir.</a:t>
            </a:r>
            <a:endParaRPr lang="tr-TR" altLang="tr-TR" sz="2800" dirty="0"/>
          </a:p>
        </p:txBody>
      </p:sp>
      <p:pic>
        <p:nvPicPr>
          <p:cNvPr id="6" name="AADGHRV0.jpg" descr="AADGHR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 bwMode="auto">
          <a:xfrm>
            <a:off x="5580112" y="4005064"/>
            <a:ext cx="3322712" cy="259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379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ve Çokyüzlü Kesişimi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4680520"/>
          </a:xfrm>
        </p:spPr>
        <p:txBody>
          <a:bodyPr>
            <a:noAutofit/>
          </a:bodyPr>
          <a:lstStyle/>
          <a:p>
            <a:r>
              <a:rPr lang="en-US" sz="2400"/>
              <a:t>Çokyüzlülerde ışın kesişimi tespiti daha masraflıdır.</a:t>
            </a:r>
          </a:p>
          <a:p>
            <a:pPr lvl="1"/>
            <a:r>
              <a:rPr lang="en-US" altLang="tr-TR" sz="2000"/>
              <a:t>Bunun için önce sınırlayıcı küre testi gerçekleştirilir.</a:t>
            </a:r>
          </a:p>
          <a:p>
            <a:r>
              <a:rPr lang="en-US" altLang="tr-TR" sz="2400"/>
              <a:t>Küre testinden geçen çok yüzlüler için şu teste göre poligonların ön yüzleri belirlenir.</a:t>
            </a:r>
          </a:p>
          <a:p>
            <a:endParaRPr lang="en-US" altLang="tr-TR" sz="2400"/>
          </a:p>
          <a:p>
            <a:r>
              <a:rPr lang="en-US" altLang="tr-TR" sz="2400"/>
              <a:t>Düzlem denklemi yüzeyde yer alan bir P noktası için tutar.</a:t>
            </a:r>
          </a:p>
          <a:p>
            <a:endParaRPr lang="en-US" altLang="tr-TR" sz="2400"/>
          </a:p>
          <a:p>
            <a:r>
              <a:rPr lang="en-US" sz="2400"/>
              <a:t>Poligonu kesen bir ışın için ışın </a:t>
            </a:r>
          </a:p>
          <a:p>
            <a:pPr marL="0" indent="0">
              <a:buNone/>
            </a:pPr>
            <a:r>
              <a:rPr lang="en-US" sz="2400"/>
              <a:t>	formülü, </a:t>
            </a:r>
            <a:r>
              <a:rPr lang="en-US" sz="2400" b="1"/>
              <a:t>P</a:t>
            </a:r>
            <a:r>
              <a:rPr lang="en-US" sz="2400"/>
              <a:t>’de</a:t>
            </a:r>
            <a:r>
              <a:rPr lang="en-US" sz="2400" b="1"/>
              <a:t> </a:t>
            </a:r>
            <a:r>
              <a:rPr lang="en-US" sz="2400"/>
              <a:t>yerine konur.</a:t>
            </a:r>
            <a:endParaRPr lang="tr-TR" altLang="tr-TR" sz="2400"/>
          </a:p>
          <a:p>
            <a:endParaRPr lang="en-US" altLang="tr-TR" sz="2400"/>
          </a:p>
          <a:p>
            <a:endParaRPr lang="tr-TR" altLang="tr-TR" sz="2400" dirty="0"/>
          </a:p>
        </p:txBody>
      </p:sp>
      <p:pic>
        <p:nvPicPr>
          <p:cNvPr id="6" name="AADGHRS0.jpg" descr="AADGHR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5" b="6332"/>
          <a:stretch/>
        </p:blipFill>
        <p:spPr bwMode="auto">
          <a:xfrm>
            <a:off x="5148064" y="4596716"/>
            <a:ext cx="3816424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1259632" y="3414265"/>
                <a:ext cx="1082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414265"/>
                <a:ext cx="1082027" cy="307777"/>
              </a:xfrm>
              <a:prstGeom prst="rect">
                <a:avLst/>
              </a:prstGeom>
              <a:blipFill>
                <a:blip r:embed="rId4"/>
                <a:stretch>
                  <a:fillRect l="-3390" r="-508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259631" y="4437112"/>
                <a:ext cx="13283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1" y="4437112"/>
                <a:ext cx="1328377" cy="307777"/>
              </a:xfrm>
              <a:prstGeom prst="rect">
                <a:avLst/>
              </a:prstGeom>
              <a:blipFill>
                <a:blip r:embed="rId5"/>
                <a:stretch>
                  <a:fillRect l="-4128" r="-321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1259631" y="5815136"/>
                <a:ext cx="22497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1" y="5815136"/>
                <a:ext cx="2249718" cy="307777"/>
              </a:xfrm>
              <a:prstGeom prst="rect">
                <a:avLst/>
              </a:prstGeom>
              <a:blipFill>
                <a:blip r:embed="rId6"/>
                <a:stretch>
                  <a:fillRect l="-2439" t="-2000" r="-1626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538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/>
              <a:t>Işın ve Poligon Düzlemi Kesişimi</a:t>
            </a:r>
            <a:endParaRPr lang="en-US" alt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en-US" sz="2400"/>
              <a:t>Poligonun üzerinde yer aldığı düzlemle kesişim noktası </a:t>
            </a:r>
            <a:r>
              <a:rPr lang="en-US" sz="2400" b="1"/>
              <a:t>P</a:t>
            </a:r>
            <a:r>
              <a:rPr lang="en-US" sz="2400"/>
              <a:t>, başlangıç ışın konumundan düzleme olan mesafe s’nin çözülmesiyle belirlenir.</a:t>
            </a:r>
          </a:p>
          <a:p>
            <a:endParaRPr lang="en-US" altLang="tr-TR" sz="2400"/>
          </a:p>
          <a:p>
            <a:endParaRPr lang="en-US" altLang="tr-TR" sz="2400"/>
          </a:p>
        </p:txBody>
      </p:sp>
      <p:pic>
        <p:nvPicPr>
          <p:cNvPr id="7" name="AADGHRT0.jpg" descr="AADGHR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709" b="4518"/>
          <a:stretch/>
        </p:blipFill>
        <p:spPr bwMode="auto">
          <a:xfrm>
            <a:off x="5220072" y="3235460"/>
            <a:ext cx="3672408" cy="304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1619672" y="2996892"/>
                <a:ext cx="192103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996892"/>
                <a:ext cx="1921039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95536" y="3573016"/>
                <a:ext cx="4824536" cy="3024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2400"/>
                  <a:t>P</a:t>
                </a:r>
                <a:r>
                  <a:rPr lang="en-US" altLang="tr-TR" sz="2400"/>
                  <a:t> noktasının poligon içerisinde yer alıp almadığı bilinemez.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altLang="tr-TR"/>
                  <a:t>Bunu garantilemek için içinde dışında testi yapılmalıdır. </a:t>
                </a:r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:r>
                  <a:rPr lang="en-US" altLang="tr-TR"/>
                  <a:t>İçinde testini geçen </a:t>
                </a:r>
                <a:r>
                  <a:rPr lang="en-US" b="1"/>
                  <a:t>P </a:t>
                </a:r>
                <a:r>
                  <a:rPr lang="en-US"/>
                  <a:t>noktası poligon yüzeyi ile ışının kesişim noktasıdır.</a:t>
                </a:r>
                <a:endParaRPr lang="en-US" altLang="tr-TR"/>
              </a:p>
              <a:p>
                <a:pPr marL="742950" lvl="1" indent="-285750">
                  <a:spcBef>
                    <a:spcPct val="20000"/>
                  </a:spcBef>
                  <a:buFont typeface="Arial" pitchFamily="34" charset="0"/>
                  <a:buChar char="–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eşitsizliğini sağlayan tüm poligon yüzleri için dönülen en küçük s mesafesi ışının çok yüzlüyü ilk kestiği nokta olarak tespit edilir.</a:t>
                </a:r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573016"/>
                <a:ext cx="4824536" cy="3024336"/>
              </a:xfrm>
              <a:prstGeom prst="rect">
                <a:avLst/>
              </a:prstGeom>
              <a:blipFill>
                <a:blip r:embed="rId5"/>
                <a:stretch>
                  <a:fillRect l="-1770" t="-1613" r="-1643" b="-8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12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Yüzey Koordinat Sistemi</a:t>
            </a:r>
            <a:endParaRPr lang="en-US" dirty="0"/>
          </a:p>
        </p:txBody>
      </p:sp>
      <p:pic>
        <p:nvPicPr>
          <p:cNvPr id="28675" name="AADGHTU0.jpg" descr="AADGHT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"/>
          <a:stretch/>
        </p:blipFill>
        <p:spPr bwMode="auto">
          <a:xfrm>
            <a:off x="5627817" y="2492896"/>
            <a:ext cx="3491880" cy="231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Bir yüzey konumunda oluşturulmuş yerel bir koordinat sistemi.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Yüzey normali (normal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Yüzey teğet vektörü (</a:t>
                </a:r>
                <a:r>
                  <a:rPr lang="tr-TR" dirty="0" err="1"/>
                  <a:t>tangent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b="1" dirty="0"/>
                  <a:t>N </a:t>
                </a:r>
                <a:r>
                  <a:rPr lang="tr-TR" dirty="0"/>
                  <a:t>ve </a:t>
                </a:r>
                <a:r>
                  <a:rPr lang="tr-TR" b="1" dirty="0"/>
                  <a:t>T </a:t>
                </a:r>
                <a:r>
                  <a:rPr lang="tr-TR" dirty="0"/>
                  <a:t>eksenlerine dik vektör (</a:t>
                </a:r>
                <a:r>
                  <a:rPr lang="tr-TR" dirty="0" err="1"/>
                  <a:t>binormal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) </a:t>
                </a:r>
                <a:r>
                  <a:rPr lang="tr-TR" b="1" dirty="0"/>
                  <a:t>B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1" smtClean="0">
                        <a:latin typeface="Cambria Math"/>
                      </a:rPr>
                      <m:t>𝑩</m:t>
                    </m:r>
                    <m:r>
                      <a:rPr lang="tr-TR" b="1" i="1" smtClean="0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𝑻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𝑵</m:t>
                    </m:r>
                  </m:oMath>
                </a14:m>
                <a:endParaRPr lang="tr-TR" b="1" dirty="0"/>
              </a:p>
              <a:p>
                <a:pPr>
                  <a:lnSpc>
                    <a:spcPct val="120000"/>
                  </a:lnSpc>
                </a:pPr>
                <a:r>
                  <a:rPr lang="tr-TR" b="1" dirty="0"/>
                  <a:t>N</a:t>
                </a:r>
                <a:r>
                  <a:rPr lang="tr-TR" dirty="0"/>
                  <a:t> ve </a:t>
                </a:r>
                <a:r>
                  <a:rPr lang="tr-TR" b="1" dirty="0"/>
                  <a:t>T</a:t>
                </a:r>
                <a:r>
                  <a:rPr lang="tr-TR" dirty="0"/>
                  <a:t> doğrultusunda </a:t>
                </a:r>
                <a:r>
                  <a:rPr lang="tr-TR" dirty="0" err="1"/>
                  <a:t>sarsınımlar</a:t>
                </a:r>
                <a:r>
                  <a:rPr lang="tr-TR" dirty="0"/>
                  <a:t> (</a:t>
                </a:r>
                <a:r>
                  <a:rPr lang="tr-TR" dirty="0" err="1"/>
                  <a:t>perturbations</a:t>
                </a:r>
                <a:r>
                  <a:rPr lang="tr-TR" dirty="0"/>
                  <a:t>) vererek ağaç damarı, mermer şeritleri veya kumaşlardaki çapraz iplik </a:t>
                </a:r>
                <a:r>
                  <a:rPr lang="tr-TR"/>
                  <a:t>örüntüleri </a:t>
                </a:r>
                <a:r>
                  <a:rPr lang="en-US"/>
                  <a:t>ile</a:t>
                </a:r>
                <a:r>
                  <a:rPr lang="tr-TR"/>
                  <a:t> </a:t>
                </a:r>
                <a:r>
                  <a:rPr lang="tr-TR" dirty="0"/>
                  <a:t>tümsek ve çıkıntı gibi etkiler doku üzerinde modellenebilir.</a:t>
                </a:r>
              </a:p>
              <a:p>
                <a:pPr lvl="1">
                  <a:lnSpc>
                    <a:spcPct val="120000"/>
                  </a:lnSpc>
                </a:pPr>
                <a:endParaRPr lang="tr-TR" b="1" dirty="0"/>
              </a:p>
              <a:p>
                <a:pPr lvl="1">
                  <a:lnSpc>
                    <a:spcPct val="120000"/>
                  </a:lnSpc>
                </a:pPr>
                <a:endParaRPr lang="tr-TR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698976" cy="4925144"/>
              </a:xfrm>
              <a:blipFill>
                <a:blip r:embed="rId4"/>
                <a:stretch>
                  <a:fillRect l="-1176" t="-867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005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Poligon Tabloları</a:t>
            </a:r>
            <a:endParaRPr lang="en-US" altLang="tr-TR" dirty="0"/>
          </a:p>
        </p:txBody>
      </p:sp>
      <p:pic>
        <p:nvPicPr>
          <p:cNvPr id="49155" name="AADGHFH0.jpg" descr="AADGHF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4139952" y="1798002"/>
            <a:ext cx="4848225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199" y="1600200"/>
            <a:ext cx="3466729" cy="4853136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tr-TR" altLang="tr-TR" dirty="0"/>
              <a:t>6 kenar ve 5 poligon noktası ile oluşturulan 2 komşu poligon yüzeyi için geometrik veri tabloları </a:t>
            </a:r>
            <a:r>
              <a:rPr lang="tr-TR" altLang="tr-TR"/>
              <a:t>temsili.</a:t>
            </a:r>
            <a:endParaRPr lang="en-US" altLang="tr-TR"/>
          </a:p>
          <a:p>
            <a:pPr lvl="1" algn="just"/>
            <a:r>
              <a:rPr lang="en-US" altLang="tr-TR"/>
              <a:t>Nokta (vertex) tablosu</a:t>
            </a:r>
          </a:p>
          <a:p>
            <a:pPr lvl="1" algn="just"/>
            <a:r>
              <a:rPr lang="en-US" altLang="tr-TR"/>
              <a:t>Kenar (edge) tablosu</a:t>
            </a:r>
          </a:p>
          <a:p>
            <a:pPr lvl="1" algn="just"/>
            <a:r>
              <a:rPr lang="en-US" altLang="tr-TR"/>
              <a:t>Yüzey-cihet (surface-facet) tablosu</a:t>
            </a:r>
            <a:endParaRPr lang="tr-TR" altLang="tr-TR" dirty="0"/>
          </a:p>
          <a:p>
            <a:pPr algn="just"/>
            <a:r>
              <a:rPr lang="tr-TR" altLang="tr-TR" dirty="0"/>
              <a:t>Bazı programlar sadece köşe noktası ve yüzey cihet tablosunu veya sadece yüzey cihet tablosunu kullanır.</a:t>
            </a:r>
          </a:p>
          <a:p>
            <a:pPr lvl="1" algn="just"/>
            <a:r>
              <a:rPr lang="tr-TR" altLang="tr-TR" dirty="0"/>
              <a:t>Dezavantaj: kenar ve köşe noktası bilgileri tekrar eder.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8B5FC14A-41FE-2A84-5AE3-08FE0197E31C}"/>
                  </a:ext>
                </a:extLst>
              </p14:cNvPr>
              <p14:cNvContentPartPr/>
              <p14:nvPr/>
            </p14:nvContentPartPr>
            <p14:xfrm>
              <a:off x="5829240" y="3383160"/>
              <a:ext cx="222480" cy="315360"/>
            </p14:xfrm>
          </p:contentPart>
        </mc:Choice>
        <mc:Fallback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8B5FC14A-41FE-2A84-5AE3-08FE0197E3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0600" y="3374160"/>
                <a:ext cx="24012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 5">
            <a:extLst>
              <a:ext uri="{FF2B5EF4-FFF2-40B4-BE49-F238E27FC236}">
                <a16:creationId xmlns:a16="http://schemas.microsoft.com/office/drawing/2014/main" id="{EE435F7C-BE38-1A3D-59FB-7777F1905351}"/>
              </a:ext>
            </a:extLst>
          </p:cNvPr>
          <p:cNvGrpSpPr/>
          <p:nvPr/>
        </p:nvGrpSpPr>
        <p:grpSpPr>
          <a:xfrm>
            <a:off x="6219840" y="2674320"/>
            <a:ext cx="662400" cy="268200"/>
            <a:chOff x="6219840" y="2674320"/>
            <a:chExt cx="6624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Mürekkep 1">
                  <a:extLst>
                    <a:ext uri="{FF2B5EF4-FFF2-40B4-BE49-F238E27FC236}">
                      <a16:creationId xmlns:a16="http://schemas.microsoft.com/office/drawing/2014/main" id="{F98E6105-3B9D-6EA7-875B-338E9D632932}"/>
                    </a:ext>
                  </a:extLst>
                </p14:cNvPr>
                <p14:cNvContentPartPr/>
                <p14:nvPr/>
              </p14:nvContentPartPr>
              <p14:xfrm>
                <a:off x="6219840" y="2674320"/>
                <a:ext cx="275760" cy="268200"/>
              </p14:xfrm>
            </p:contentPart>
          </mc:Choice>
          <mc:Fallback>
            <p:pic>
              <p:nvPicPr>
                <p:cNvPr id="2" name="Mürekkep 1">
                  <a:extLst>
                    <a:ext uri="{FF2B5EF4-FFF2-40B4-BE49-F238E27FC236}">
                      <a16:creationId xmlns:a16="http://schemas.microsoft.com/office/drawing/2014/main" id="{F98E6105-3B9D-6EA7-875B-338E9D6329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0840" y="2665680"/>
                  <a:ext cx="293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Mürekkep 4">
                  <a:extLst>
                    <a:ext uri="{FF2B5EF4-FFF2-40B4-BE49-F238E27FC236}">
                      <a16:creationId xmlns:a16="http://schemas.microsoft.com/office/drawing/2014/main" id="{A1C9B7CD-D12C-7653-579E-60F7334484FE}"/>
                    </a:ext>
                  </a:extLst>
                </p14:cNvPr>
                <p14:cNvContentPartPr/>
                <p14:nvPr/>
              </p14:nvContentPartPr>
              <p14:xfrm>
                <a:off x="6652200" y="2802480"/>
                <a:ext cx="230040" cy="139320"/>
              </p14:xfrm>
            </p:contentPart>
          </mc:Choice>
          <mc:Fallback>
            <p:pic>
              <p:nvPicPr>
                <p:cNvPr id="5" name="Mürekkep 4">
                  <a:extLst>
                    <a:ext uri="{FF2B5EF4-FFF2-40B4-BE49-F238E27FC236}">
                      <a16:creationId xmlns:a16="http://schemas.microsoft.com/office/drawing/2014/main" id="{A1C9B7CD-D12C-7653-579E-60F7334484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43560" y="2793840"/>
                  <a:ext cx="2476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C24004B9-9B05-FBC5-0C49-A227C134B4DA}"/>
                  </a:ext>
                </a:extLst>
              </p14:cNvPr>
              <p14:cNvContentPartPr/>
              <p14:nvPr/>
            </p14:nvContentPartPr>
            <p14:xfrm>
              <a:off x="7292280" y="2693760"/>
              <a:ext cx="100800" cy="11412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C24004B9-9B05-FBC5-0C49-A227C134B4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3640" y="2685120"/>
                <a:ext cx="11844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266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Poligon Tablolarında İşaretçiler</a:t>
            </a:r>
            <a:endParaRPr lang="en-US" altLang="tr-TR" dirty="0"/>
          </a:p>
        </p:txBody>
      </p:sp>
      <p:pic>
        <p:nvPicPr>
          <p:cNvPr id="51203" name="AADGHFI0.jpg" descr="AADGHF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"/>
          <a:stretch/>
        </p:blipFill>
        <p:spPr bwMode="auto">
          <a:xfrm>
            <a:off x="5429414" y="2564904"/>
            <a:ext cx="3326332" cy="291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960240"/>
            <a:ext cx="3970784" cy="3845024"/>
          </a:xfrm>
        </p:spPr>
        <p:txBody>
          <a:bodyPr>
            <a:normAutofit fontScale="85000" lnSpcReduction="10000"/>
          </a:bodyPr>
          <a:lstStyle/>
          <a:p>
            <a:r>
              <a:rPr lang="tr-TR" altLang="tr-TR" dirty="0"/>
              <a:t>Kenar tablosuna yüzey-cihet tablosundaki yüzeyler için veya köşe noktası tablosuna kenar tablosundaki kenarlar için işaretçiler konabilir.</a:t>
            </a:r>
          </a:p>
          <a:p>
            <a:r>
              <a:rPr lang="tr-TR" altLang="tr-TR" dirty="0"/>
              <a:t>Bu işaretçiler </a:t>
            </a:r>
            <a:r>
              <a:rPr lang="tr-TR" altLang="tr-TR" dirty="0" err="1"/>
              <a:t>görselleme</a:t>
            </a:r>
            <a:r>
              <a:rPr lang="tr-TR" altLang="tr-TR" dirty="0"/>
              <a:t> işlemlerini hızlandırır.</a:t>
            </a:r>
          </a:p>
        </p:txBody>
      </p:sp>
    </p:spTree>
    <p:extLst>
      <p:ext uri="{BB962C8B-B14F-4D97-AF65-F5344CB8AC3E}">
        <p14:creationId xmlns:p14="http://schemas.microsoft.com/office/powerpoint/2010/main" val="2304128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Poligon Tablolarında Bazı Hata Kontrol Testleri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Her köşe noktası en az 2 kenar için listelenir.</a:t>
            </a:r>
          </a:p>
          <a:p>
            <a:r>
              <a:rPr lang="tr-TR" sz="2800" dirty="0"/>
              <a:t>Her kenar en az bir </a:t>
            </a:r>
            <a:r>
              <a:rPr lang="tr-TR" sz="2800"/>
              <a:t>poligonun </a:t>
            </a:r>
            <a:r>
              <a:rPr lang="en-US" sz="2800"/>
              <a:t>(yüzeyin) </a:t>
            </a:r>
            <a:r>
              <a:rPr lang="tr-TR" sz="2800"/>
              <a:t>parçasıdır</a:t>
            </a:r>
            <a:r>
              <a:rPr lang="tr-TR" sz="2800" dirty="0"/>
              <a:t>.</a:t>
            </a:r>
          </a:p>
          <a:p>
            <a:r>
              <a:rPr lang="tr-TR" sz="2800" dirty="0"/>
              <a:t>Her poligon kapalıdır.</a:t>
            </a:r>
          </a:p>
          <a:p>
            <a:r>
              <a:rPr lang="tr-TR" sz="2800" dirty="0"/>
              <a:t>Her poligonun en az bir paylaşılan kenarı vardır.</a:t>
            </a:r>
          </a:p>
          <a:p>
            <a:r>
              <a:rPr lang="tr-TR" sz="2800" dirty="0"/>
              <a:t>Kenar tablosu poligonlara işaret ediyorsa kenara ilişkin poligondan kenara işaretçi bulunur.</a:t>
            </a:r>
          </a:p>
        </p:txBody>
      </p:sp>
    </p:spTree>
    <p:extLst>
      <p:ext uri="{BB962C8B-B14F-4D97-AF65-F5344CB8AC3E}">
        <p14:creationId xmlns:p14="http://schemas.microsoft.com/office/powerpoint/2010/main" val="114438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Tel </a:t>
            </a:r>
            <a:r>
              <a:rPr lang="tr-TR" altLang="tr-TR"/>
              <a:t>Çerçeve Temsili</a:t>
            </a:r>
            <a:endParaRPr lang="en-US" altLang="tr-TR" dirty="0"/>
          </a:p>
        </p:txBody>
      </p:sp>
      <p:pic>
        <p:nvPicPr>
          <p:cNvPr id="26627" name="AADGHFG0.jpg" descr="AADGHF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 bwMode="auto">
          <a:xfrm>
            <a:off x="5796136" y="1772816"/>
            <a:ext cx="2633412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565104"/>
          </a:xfrm>
        </p:spPr>
        <p:txBody>
          <a:bodyPr>
            <a:normAutofit fontScale="92500" lnSpcReduction="20000"/>
          </a:bodyPr>
          <a:lstStyle/>
          <a:p>
            <a:r>
              <a:rPr lang="tr-TR"/>
              <a:t>Poligon yüzey parçalarıyla tanımlı nesnelere grafik nesneleri adı verilir.</a:t>
            </a:r>
          </a:p>
          <a:p>
            <a:r>
              <a:rPr lang="tr-TR" altLang="tr-TR"/>
              <a:t>Sadece </a:t>
            </a:r>
            <a:r>
              <a:rPr lang="tr-TR" altLang="tr-TR" dirty="0"/>
              <a:t>poligonlar kullanılarak oluşturulan görüntülere tel </a:t>
            </a:r>
            <a:r>
              <a:rPr lang="tr-TR" altLang="tr-TR"/>
              <a:t>çerçeve </a:t>
            </a:r>
            <a:r>
              <a:rPr lang="en-US" altLang="tr-TR"/>
              <a:t>(wire frame) </a:t>
            </a:r>
            <a:r>
              <a:rPr lang="tr-TR" altLang="tr-TR"/>
              <a:t>adı </a:t>
            </a:r>
            <a:r>
              <a:rPr lang="tr-TR" altLang="tr-TR" dirty="0"/>
              <a:t>verilir.</a:t>
            </a:r>
          </a:p>
          <a:p>
            <a:r>
              <a:rPr lang="tr-TR" altLang="tr-TR" dirty="0"/>
              <a:t>Bir silindir için tel çerçeve temsili.</a:t>
            </a:r>
          </a:p>
          <a:p>
            <a:pPr lvl="1"/>
            <a:r>
              <a:rPr lang="tr-TR" altLang="tr-TR" dirty="0"/>
              <a:t>poligon ağının sadece üst ve ön görünür yüzü </a:t>
            </a:r>
            <a:r>
              <a:rPr lang="tr-TR" altLang="tr-TR"/>
              <a:t>gösterilmiştir.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237384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5345" y="3539827"/>
            <a:ext cx="2152650" cy="3057525"/>
          </a:xfrm>
          <a:prstGeom prst="rect">
            <a:avLst/>
          </a:prstGeom>
        </p:spPr>
      </p:pic>
      <p:cxnSp>
        <p:nvCxnSpPr>
          <p:cNvPr id="49" name="Straight Arrow Connector 25"/>
          <p:cNvCxnSpPr/>
          <p:nvPr/>
        </p:nvCxnSpPr>
        <p:spPr>
          <a:xfrm flipH="1" flipV="1">
            <a:off x="6949995" y="5244771"/>
            <a:ext cx="718847" cy="1133416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5"/>
          <p:cNvCxnSpPr/>
          <p:nvPr/>
        </p:nvCxnSpPr>
        <p:spPr>
          <a:xfrm flipV="1">
            <a:off x="7664831" y="5586753"/>
            <a:ext cx="278725" cy="735932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Üçgen bir Poligonu Dokulandırma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800"/>
                  <a:t>Doku koordinatları üçgenlerin barisentrik koordinatları kullanılarak haritalandırılabilir.</a:t>
                </a:r>
                <a:endParaRPr lang="en-GB" sz="28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/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tr-TR" sz="2400" b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4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GB" sz="2400" dirty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,</a:t>
                </a:r>
                <a:r>
                  <a:rPr lang="tr-TR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,</a:t>
                </a:r>
                <a:r>
                  <a:rPr lang="tr-TR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 </a:t>
                </a:r>
                <a:r>
                  <a:rPr lang="en-GB" sz="240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 </a:t>
                </a:r>
                <a:r>
                  <a:rPr lang="en-GB" sz="2400"/>
                  <a:t>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400" dirty="0"/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endParaRPr lang="en-GB" sz="2800" dirty="0"/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tr-TR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33" t="-1348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6654302" y="3676128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302" y="3676128"/>
                <a:ext cx="70485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6"/>
              <p:cNvSpPr txBox="1">
                <a:spLocks/>
              </p:cNvSpPr>
              <p:nvPr/>
            </p:nvSpPr>
            <p:spPr>
              <a:xfrm>
                <a:off x="7299745" y="4454227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745" y="4454227"/>
                <a:ext cx="70485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6899695" y="4530427"/>
            <a:ext cx="857250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42545" y="4055675"/>
            <a:ext cx="516607" cy="47475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301233" y="5805264"/>
            <a:ext cx="367608" cy="553963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668841" y="5771431"/>
            <a:ext cx="216376" cy="58779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/>
              <p:cNvSpPr txBox="1">
                <a:spLocks/>
              </p:cNvSpPr>
              <p:nvPr/>
            </p:nvSpPr>
            <p:spPr>
              <a:xfrm>
                <a:off x="6918744" y="5859660"/>
                <a:ext cx="70485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5859660"/>
                <a:ext cx="70485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6"/>
              <p:cNvSpPr txBox="1">
                <a:spLocks/>
              </p:cNvSpPr>
              <p:nvPr/>
            </p:nvSpPr>
            <p:spPr>
              <a:xfrm>
                <a:off x="7664830" y="5886464"/>
                <a:ext cx="704850" cy="422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30" y="5886464"/>
                <a:ext cx="704850" cy="4222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056" y="4234432"/>
            <a:ext cx="4138678" cy="2623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380582" y="4234432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82" y="4234432"/>
                <a:ext cx="233363" cy="400110"/>
              </a:xfrm>
              <a:prstGeom prst="rect">
                <a:avLst/>
              </a:prstGeom>
              <a:blipFill>
                <a:blip r:embed="rId16"/>
                <a:stretch>
                  <a:fillRect l="-2632" r="-86842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7604545" y="3659618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45" y="3659618"/>
                <a:ext cx="233363" cy="400110"/>
              </a:xfrm>
              <a:prstGeom prst="rect">
                <a:avLst/>
              </a:prstGeom>
              <a:blipFill>
                <a:blip r:embed="rId17"/>
                <a:stretch>
                  <a:fillRect l="-2564" r="-820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8180806" y="4182026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tr-TR" sz="2000" b="1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06" y="4182026"/>
                <a:ext cx="233363" cy="400110"/>
              </a:xfrm>
              <a:prstGeom prst="rect">
                <a:avLst/>
              </a:prstGeom>
              <a:blipFill>
                <a:blip r:embed="rId18"/>
                <a:stretch>
                  <a:fillRect l="-2632" r="-8684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383089" y="4114323"/>
                <a:ext cx="233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>
                              <a:latin typeface="Cambria Math"/>
                            </a:rPr>
                            <m:t>𝐩</m:t>
                          </m:r>
                        </m:e>
                        <m:sub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89" y="4114323"/>
                <a:ext cx="233363" cy="400110"/>
              </a:xfrm>
              <a:prstGeom prst="rect">
                <a:avLst/>
              </a:prstGeom>
              <a:blipFill>
                <a:blip r:embed="rId19"/>
                <a:stretch>
                  <a:fillRect l="-2632" r="-89474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Metin kutusu 37"/>
              <p:cNvSpPr txBox="1"/>
              <p:nvPr/>
            </p:nvSpPr>
            <p:spPr>
              <a:xfrm>
                <a:off x="7018758" y="6378187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Metin kutusu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58" y="6378187"/>
                <a:ext cx="1404936" cy="400110"/>
              </a:xfrm>
              <a:prstGeom prst="rect">
                <a:avLst/>
              </a:prstGeom>
              <a:blipFill>
                <a:blip r:embed="rId2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6228184" y="4787572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787572"/>
                <a:ext cx="1404936" cy="400110"/>
              </a:xfrm>
              <a:prstGeom prst="rect">
                <a:avLst/>
              </a:prstGeom>
              <a:blipFill>
                <a:blip r:embed="rId2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7904586" y="5423560"/>
                <a:ext cx="1404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86" y="5423560"/>
                <a:ext cx="1404936" cy="400110"/>
              </a:xfrm>
              <a:prstGeom prst="rect">
                <a:avLst/>
              </a:prstGeom>
              <a:blipFill>
                <a:blip r:embed="rId2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839472" y="5466710"/>
                <a:ext cx="14049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72" y="5466710"/>
                <a:ext cx="1404936" cy="338554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25"/>
          <p:cNvCxnSpPr/>
          <p:nvPr/>
        </p:nvCxnSpPr>
        <p:spPr>
          <a:xfrm flipH="1" flipV="1">
            <a:off x="6930652" y="5263882"/>
            <a:ext cx="1012904" cy="3047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20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Alan Doldurma Öğeleri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Eğri bir yüzeyin poligon yüzeyleriyle kestirimi:</a:t>
            </a:r>
          </a:p>
          <a:p>
            <a:pPr lvl="1"/>
            <a:r>
              <a:rPr lang="tr-TR" dirty="0"/>
              <a:t>Yüzey ağı (</a:t>
            </a:r>
            <a:r>
              <a:rPr lang="fr-FR" dirty="0"/>
              <a:t>Surface </a:t>
            </a:r>
            <a:r>
              <a:rPr lang="fr-FR" dirty="0" err="1"/>
              <a:t>mesh</a:t>
            </a:r>
            <a:r>
              <a:rPr lang="tr-TR" dirty="0"/>
              <a:t>) veya yüzey mozaikleme (</a:t>
            </a:r>
            <a:r>
              <a:rPr lang="fr-FR" dirty="0"/>
              <a:t>Surface </a:t>
            </a:r>
            <a:r>
              <a:rPr lang="fr-FR" dirty="0" err="1"/>
              <a:t>tesselation</a:t>
            </a:r>
            <a:r>
              <a:rPr lang="tr-TR" dirty="0"/>
              <a:t>) olarak adlandırılır.</a:t>
            </a:r>
            <a:endParaRPr lang="fr-FR" dirty="0"/>
          </a:p>
          <a:p>
            <a:pPr lvl="1"/>
            <a:r>
              <a:rPr lang="tr-TR" dirty="0"/>
              <a:t>Cihet (</a:t>
            </a:r>
            <a:r>
              <a:rPr lang="tr-TR" dirty="0" err="1"/>
              <a:t>face</a:t>
            </a:r>
            <a:r>
              <a:rPr lang="tr-TR" dirty="0"/>
              <a:t> veya </a:t>
            </a:r>
            <a:r>
              <a:rPr lang="tr-TR" dirty="0" err="1"/>
              <a:t>facet</a:t>
            </a:r>
            <a:r>
              <a:rPr lang="tr-TR" dirty="0"/>
              <a:t>) düzlemsel</a:t>
            </a:r>
            <a:r>
              <a:rPr lang="en-US" dirty="0"/>
              <a:t>, </a:t>
            </a:r>
            <a:r>
              <a:rPr lang="tr-TR" dirty="0"/>
              <a:t>parça (</a:t>
            </a:r>
            <a:r>
              <a:rPr lang="en-US" dirty="0"/>
              <a:t>patch</a:t>
            </a:r>
            <a:r>
              <a:rPr lang="tr-TR" dirty="0"/>
              <a:t>) </a:t>
            </a:r>
            <a:r>
              <a:rPr lang="tr-TR" dirty="0" err="1"/>
              <a:t>eğrisel</a:t>
            </a:r>
            <a:r>
              <a:rPr lang="tr-TR" dirty="0"/>
              <a:t> yapılara denir.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 bwMode="auto">
          <a:xfrm>
            <a:off x="2088313" y="4310742"/>
            <a:ext cx="5000625" cy="168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452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59127"/>
            <a:ext cx="3690053" cy="386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tr-TR" dirty="0"/>
              <a:t>Tel Çerçeve ile Çok Yüzlü Cisim ve </a:t>
            </a:r>
            <a:r>
              <a:rPr lang="tr-TR" altLang="tr-TR" dirty="0" err="1"/>
              <a:t>Kuadratik</a:t>
            </a:r>
            <a:r>
              <a:rPr lang="tr-TR" altLang="tr-TR" dirty="0"/>
              <a:t> Yüzey Gösterimleri</a:t>
            </a:r>
            <a:endParaRPr lang="en-US" altLang="tr-T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5" y="2059127"/>
            <a:ext cx="3682479" cy="386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371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/>
              <a:t>Eğri Şekilleri</a:t>
            </a:r>
            <a:endParaRPr lang="en-US" altLang="tr-TR" dirty="0"/>
          </a:p>
        </p:txBody>
      </p:sp>
      <p:pic>
        <p:nvPicPr>
          <p:cNvPr id="94211" name="AADGHWM0.jpg" descr="AADGHW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/>
        </p:blipFill>
        <p:spPr bwMode="auto">
          <a:xfrm>
            <a:off x="487692" y="3887013"/>
            <a:ext cx="8226425" cy="199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tr-TR" dirty="0"/>
              <a:t>Polar çember denkleminde yarıçap bilgisi değiştirilerek değişik eğriler elde edilebilir.</a:t>
            </a:r>
          </a:p>
          <a:p>
            <a:pPr lvl="1"/>
            <a:r>
              <a:rPr lang="en-US" altLang="tr-TR" dirty="0"/>
              <a:t>(a) lima</a:t>
            </a:r>
            <a:r>
              <a:rPr lang="tr-TR" altLang="tr-TR" dirty="0"/>
              <a:t>ç</a:t>
            </a:r>
            <a:r>
              <a:rPr lang="en-US" altLang="tr-TR" dirty="0"/>
              <a:t>on</a:t>
            </a:r>
            <a:r>
              <a:rPr lang="tr-TR" altLang="tr-TR" dirty="0"/>
              <a:t>, </a:t>
            </a:r>
            <a:r>
              <a:rPr lang="en-US" altLang="tr-TR" dirty="0"/>
              <a:t>(b) cardioid</a:t>
            </a:r>
            <a:r>
              <a:rPr lang="tr-TR" altLang="tr-TR" dirty="0"/>
              <a:t>, </a:t>
            </a:r>
            <a:r>
              <a:rPr lang="en-US" altLang="tr-TR" dirty="0"/>
              <a:t>(c) </a:t>
            </a:r>
            <a:r>
              <a:rPr lang="tr-TR" altLang="tr-TR" dirty="0"/>
              <a:t>3-yapraklı eğri</a:t>
            </a:r>
            <a:r>
              <a:rPr lang="en-US" altLang="tr-TR" dirty="0"/>
              <a:t>, </a:t>
            </a:r>
            <a:r>
              <a:rPr lang="tr-TR" altLang="tr-TR" dirty="0"/>
              <a:t>         </a:t>
            </a:r>
            <a:r>
              <a:rPr lang="en-US" altLang="tr-TR" dirty="0"/>
              <a:t>(d) </a:t>
            </a:r>
            <a:r>
              <a:rPr lang="tr-TR" altLang="tr-TR" dirty="0"/>
              <a:t>4-yapraklı eğri ve</a:t>
            </a:r>
            <a:r>
              <a:rPr lang="en-US" altLang="tr-TR" dirty="0"/>
              <a:t> (e) </a:t>
            </a:r>
            <a:r>
              <a:rPr lang="tr-TR" altLang="tr-TR" dirty="0"/>
              <a:t>spiral</a:t>
            </a:r>
            <a:r>
              <a:rPr lang="en-US" altLang="tr-TR" dirty="0"/>
              <a:t>.</a:t>
            </a:r>
            <a:endParaRPr lang="tr-TR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5536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GLUT </a:t>
            </a:r>
            <a:r>
              <a:rPr lang="en-US"/>
              <a:t>ve GLFW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OpenGL’e</a:t>
            </a:r>
            <a:r>
              <a:rPr lang="tr-TR" sz="2800" dirty="0"/>
              <a:t> yardımcı </a:t>
            </a:r>
            <a:r>
              <a:rPr lang="tr-TR" sz="2800"/>
              <a:t>ayrı bir</a:t>
            </a:r>
            <a:r>
              <a:rPr lang="en-US" sz="2800"/>
              <a:t>er</a:t>
            </a:r>
            <a:r>
              <a:rPr lang="tr-TR" sz="2800"/>
              <a:t> </a:t>
            </a:r>
            <a:r>
              <a:rPr lang="tr-TR" sz="2800" dirty="0"/>
              <a:t>kütüphanedir.</a:t>
            </a:r>
          </a:p>
          <a:p>
            <a:r>
              <a:rPr lang="tr-TR" sz="2800" dirty="0"/>
              <a:t>Taşınabilir (</a:t>
            </a:r>
            <a:r>
              <a:rPr lang="en-US" sz="2800" dirty="0"/>
              <a:t>portable</a:t>
            </a:r>
            <a:r>
              <a:rPr lang="tr-TR" sz="2800"/>
              <a:t>) pencereleme ara yüz</a:t>
            </a:r>
            <a:r>
              <a:rPr lang="en-US" sz="2800"/>
              <a:t>lerini</a:t>
            </a:r>
            <a:r>
              <a:rPr lang="tr-TR" sz="2800"/>
              <a:t> içerir</a:t>
            </a:r>
            <a:r>
              <a:rPr lang="en-US" sz="2800"/>
              <a:t>.</a:t>
            </a:r>
            <a:endParaRPr lang="en-US" sz="2800" dirty="0"/>
          </a:p>
          <a:p>
            <a:r>
              <a:rPr lang="en-US" sz="2800" dirty="0"/>
              <a:t>OpenGL </a:t>
            </a:r>
            <a:r>
              <a:rPr lang="tr-TR" sz="2800" dirty="0"/>
              <a:t>uygulamalarının çıktısını göstermeye </a:t>
            </a:r>
            <a:r>
              <a:rPr lang="tr-TR" sz="2800"/>
              <a:t>yardımcı olur</a:t>
            </a:r>
            <a:r>
              <a:rPr lang="en-US" sz="2800"/>
              <a:t>lar.</a:t>
            </a:r>
            <a:endParaRPr lang="en-US" sz="2800" dirty="0"/>
          </a:p>
          <a:p>
            <a:r>
              <a:rPr lang="en-US" sz="2800"/>
              <a:t>İlgilendikleri</a:t>
            </a:r>
            <a:r>
              <a:rPr lang="tr-TR" sz="2800"/>
              <a:t> işlemler</a:t>
            </a:r>
            <a:r>
              <a:rPr lang="en-US" sz="2800"/>
              <a:t>,</a:t>
            </a:r>
            <a:endParaRPr lang="tr-TR" sz="2800" dirty="0"/>
          </a:p>
          <a:p>
            <a:pPr lvl="1"/>
            <a:r>
              <a:rPr lang="tr-TR" sz="2400" dirty="0"/>
              <a:t>Pencere oluşturma</a:t>
            </a:r>
          </a:p>
          <a:p>
            <a:pPr lvl="1"/>
            <a:r>
              <a:rPr lang="tr-TR" sz="2400" dirty="0"/>
              <a:t>İşletim sistemi çağrıları</a:t>
            </a:r>
          </a:p>
          <a:p>
            <a:pPr lvl="2"/>
            <a:r>
              <a:rPr lang="tr-TR" sz="2000" dirty="0"/>
              <a:t>Fare tıklamaları, hareketleri, klavye girdisi vb.</a:t>
            </a:r>
          </a:p>
          <a:p>
            <a:pPr lvl="1"/>
            <a:r>
              <a:rPr lang="tr-TR" sz="2400" dirty="0"/>
              <a:t>Geri bildirimler</a:t>
            </a:r>
          </a:p>
        </p:txBody>
      </p:sp>
    </p:spTree>
    <p:extLst>
      <p:ext uri="{BB962C8B-B14F-4D97-AF65-F5344CB8AC3E}">
        <p14:creationId xmlns:p14="http://schemas.microsoft.com/office/powerpoint/2010/main" val="2448594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Etkileşimli Uygulama Tasarımı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sz="2800"/>
              <a:t>Tipik bir etkileşimli OpenGL u</a:t>
            </a:r>
            <a:r>
              <a:rPr lang="tr-TR" sz="2800"/>
              <a:t>ygulama</a:t>
            </a:r>
            <a:r>
              <a:rPr lang="en-US" sz="2800"/>
              <a:t>sının</a:t>
            </a:r>
            <a:r>
              <a:rPr lang="tr-TR" sz="2800"/>
              <a:t> </a:t>
            </a:r>
            <a:r>
              <a:rPr lang="en-US" sz="2800"/>
              <a:t>sözde kodu</a:t>
            </a:r>
            <a:endParaRPr lang="tr-TR" sz="2800" dirty="0"/>
          </a:p>
          <a:p>
            <a:pPr lvl="1"/>
            <a:r>
              <a:rPr lang="tr-TR" sz="2400"/>
              <a:t>Pencereyi düzenleyip aç</a:t>
            </a:r>
            <a:r>
              <a:rPr lang="en-US" sz="2400"/>
              <a:t>.</a:t>
            </a:r>
            <a:endParaRPr lang="tr-TR" sz="2400"/>
          </a:p>
          <a:p>
            <a:pPr lvl="1"/>
            <a:r>
              <a:rPr lang="tr-TR" sz="2400"/>
              <a:t>OpenGL durumunu ilklendir</a:t>
            </a:r>
            <a:r>
              <a:rPr lang="en-US" sz="2400"/>
              <a:t>.</a:t>
            </a:r>
            <a:endParaRPr lang="tr-TR" sz="2400"/>
          </a:p>
          <a:p>
            <a:pPr lvl="1"/>
            <a:r>
              <a:rPr lang="tr-TR" sz="2400"/>
              <a:t>Girdi </a:t>
            </a:r>
            <a:r>
              <a:rPr lang="tr-TR" sz="2400" dirty="0"/>
              <a:t>geri bildirim </a:t>
            </a:r>
            <a:r>
              <a:rPr lang="tr-TR" sz="2400"/>
              <a:t>fonksiyonlarını kayıtla</a:t>
            </a:r>
            <a:r>
              <a:rPr lang="en-US" sz="2400"/>
              <a:t>.</a:t>
            </a:r>
            <a:endParaRPr lang="tr-TR" sz="2400" dirty="0"/>
          </a:p>
          <a:p>
            <a:pPr lvl="2"/>
            <a:r>
              <a:rPr lang="tr-TR" sz="2000" dirty="0"/>
              <a:t>görselleştir (</a:t>
            </a:r>
            <a:r>
              <a:rPr lang="tr-TR" sz="2000" dirty="0" err="1"/>
              <a:t>render</a:t>
            </a:r>
            <a:r>
              <a:rPr lang="tr-TR" sz="2000" dirty="0"/>
              <a:t>)</a:t>
            </a:r>
          </a:p>
          <a:p>
            <a:pPr lvl="2"/>
            <a:r>
              <a:rPr lang="tr-TR" sz="2000" dirty="0"/>
              <a:t>yeniden boyutla (</a:t>
            </a:r>
            <a:r>
              <a:rPr lang="tr-TR" sz="2000" dirty="0" err="1"/>
              <a:t>resize</a:t>
            </a:r>
            <a:r>
              <a:rPr lang="tr-TR" sz="2000" dirty="0"/>
              <a:t>)</a:t>
            </a:r>
          </a:p>
          <a:p>
            <a:pPr lvl="2"/>
            <a:r>
              <a:rPr lang="tr-TR" sz="2000" dirty="0"/>
              <a:t>girdi oku: klavye, fare vb. donanımdan</a:t>
            </a:r>
            <a:endParaRPr lang="en-US" sz="2000" dirty="0"/>
          </a:p>
          <a:p>
            <a:pPr lvl="1"/>
            <a:r>
              <a:rPr lang="tr-TR" sz="2400" dirty="0"/>
              <a:t>Olay işleme </a:t>
            </a:r>
            <a:r>
              <a:rPr lang="tr-TR" sz="2400"/>
              <a:t>döngüsüne gir</a:t>
            </a:r>
            <a:r>
              <a:rPr lang="en-US" sz="2400"/>
              <a:t>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42126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Tipik Etkileşimli </a:t>
            </a:r>
            <a:r>
              <a:rPr lang="tr-TR"/>
              <a:t>OpenGL Uygulama</a:t>
            </a:r>
            <a:r>
              <a:rPr lang="en-US"/>
              <a:t>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7" y="2105047"/>
            <a:ext cx="632797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746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Durum İlklendirme 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/>
              <a:t>Tüm diğer fonksiyonlardan önce çağrılır.</a:t>
            </a:r>
          </a:p>
          <a:p>
            <a:r>
              <a:rPr lang="en-US" sz="2000"/>
              <a:t>P</a:t>
            </a:r>
            <a:r>
              <a:rPr lang="tr-TR" sz="2000"/>
              <a:t>encere</a:t>
            </a:r>
            <a:r>
              <a:rPr lang="en-US" sz="2000"/>
              <a:t>leme</a:t>
            </a:r>
            <a:r>
              <a:rPr lang="tr-TR" sz="2000"/>
              <a:t> sistemi ile ilgili argümanları işler ve OpenGL’i başlatır.</a:t>
            </a:r>
          </a:p>
          <a:p>
            <a:r>
              <a:rPr lang="en-US" sz="2000"/>
              <a:t>GLUT: </a:t>
            </a:r>
            <a:r>
              <a:rPr lang="tr-TR" sz="2000"/>
              <a:t>glutInit() </a:t>
            </a:r>
            <a:endParaRPr lang="en-US" sz="2000"/>
          </a:p>
          <a:p>
            <a:pPr lvl="1"/>
            <a:r>
              <a:rPr lang="en-US" sz="1800"/>
              <a:t>main program</a:t>
            </a:r>
            <a:r>
              <a:rPr lang="tr-TR" sz="1800"/>
              <a:t>ına verilen</a:t>
            </a:r>
            <a:r>
              <a:rPr lang="en-US" sz="1800"/>
              <a:t> (argc</a:t>
            </a:r>
            <a:r>
              <a:rPr lang="tr-TR" sz="1800"/>
              <a:t>,</a:t>
            </a:r>
            <a:r>
              <a:rPr lang="en-US" sz="1800"/>
              <a:t> argv)</a:t>
            </a:r>
            <a:r>
              <a:rPr lang="tr-TR" sz="1800"/>
              <a:t> argümanlarını alır.</a:t>
            </a:r>
          </a:p>
          <a:p>
            <a:pPr lvl="2"/>
            <a:r>
              <a:rPr lang="tr-TR" sz="1600"/>
              <a:t>Komut isteminden argüman vererek fonksiyon çağıran tipik bir</a:t>
            </a:r>
            <a:r>
              <a:rPr lang="en-US" sz="1600"/>
              <a:t> Unix </a:t>
            </a:r>
            <a:r>
              <a:rPr lang="tr-TR" sz="1600"/>
              <a:t>ortamını varsayar.</a:t>
            </a:r>
            <a:endParaRPr lang="en-US" sz="1600"/>
          </a:p>
          <a:p>
            <a:r>
              <a:rPr lang="en-US" sz="2000"/>
              <a:t>GLFW: glfwInit()</a:t>
            </a:r>
          </a:p>
          <a:p>
            <a:pPr lvl="1"/>
            <a:r>
              <a:rPr lang="en-US" sz="1800"/>
              <a:t>Argüman almaz.</a:t>
            </a:r>
          </a:p>
          <a:p>
            <a:r>
              <a:rPr lang="en-US" sz="2000"/>
              <a:t>glfwWindowHint ile kullanılacak OpenGL versiyonu ve profili şu sabitlerle ayarlanabilir.</a:t>
            </a:r>
          </a:p>
          <a:p>
            <a:pPr lvl="1"/>
            <a:r>
              <a:rPr lang="en-US" sz="1800"/>
              <a:t>GLFW_CONTEXT_VERSION_MAJOR</a:t>
            </a:r>
          </a:p>
          <a:p>
            <a:pPr lvl="1"/>
            <a:r>
              <a:rPr lang="en-US" sz="1800"/>
              <a:t>GLFW_CONTEXT_VERSION_MINOR</a:t>
            </a:r>
          </a:p>
          <a:p>
            <a:pPr lvl="1"/>
            <a:r>
              <a:rPr lang="en-US" sz="1800"/>
              <a:t>GLFW_OPENGL_PROFILE, GLFW_OPENGL_CORE_PROFILE</a:t>
            </a:r>
          </a:p>
        </p:txBody>
      </p:sp>
    </p:spTree>
    <p:extLst>
      <p:ext uri="{BB962C8B-B14F-4D97-AF65-F5344CB8AC3E}">
        <p14:creationId xmlns:p14="http://schemas.microsoft.com/office/powerpoint/2010/main" val="2787556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GLUT ile Gösterim Modu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/>
              <a:t>Çerçeve tamponu</a:t>
            </a:r>
            <a:r>
              <a:rPr lang="en-US"/>
              <a:t> </a:t>
            </a:r>
            <a:r>
              <a:rPr lang="tr-TR"/>
              <a:t>(</a:t>
            </a:r>
            <a:r>
              <a:rPr lang="en-US"/>
              <a:t>Frame buffer</a:t>
            </a:r>
            <a:r>
              <a:rPr lang="tr-TR"/>
              <a:t>)</a:t>
            </a:r>
          </a:p>
          <a:p>
            <a:pPr lvl="1">
              <a:lnSpc>
                <a:spcPct val="120000"/>
              </a:lnSpc>
            </a:pPr>
            <a:r>
              <a:rPr lang="tr-TR"/>
              <a:t>Ana hafızada grafik resminin saklandığı özel 2-B bir dizidir.</a:t>
            </a:r>
          </a:p>
          <a:p>
            <a:pPr lvl="1">
              <a:lnSpc>
                <a:spcPct val="120000"/>
              </a:lnSpc>
            </a:pPr>
            <a:r>
              <a:rPr lang="en-US"/>
              <a:t>OpenGL </a:t>
            </a:r>
            <a:r>
              <a:rPr lang="tr-TR"/>
              <a:t>çerçeve tamponunun gelişmiş bir türünü kullanır.</a:t>
            </a:r>
          </a:p>
          <a:p>
            <a:pPr lvl="2">
              <a:lnSpc>
                <a:spcPct val="120000"/>
              </a:lnSpc>
            </a:pPr>
            <a:r>
              <a:rPr lang="tr-TR"/>
              <a:t>Bu tampon derinlik bilgisini de ayrıca barındırır.</a:t>
            </a:r>
          </a:p>
          <a:p>
            <a:pPr>
              <a:lnSpc>
                <a:spcPct val="120000"/>
              </a:lnSpc>
            </a:pPr>
            <a:r>
              <a:rPr lang="tr-TR"/>
              <a:t>glutInitDisplayMode()</a:t>
            </a:r>
            <a:r>
              <a:rPr lang="en-US"/>
              <a:t> OpenGL</a:t>
            </a:r>
            <a:r>
              <a:rPr lang="tr-TR"/>
              <a:t>’in çerçeve tamponunu nasıl başlatacağı ile ilgili ilklendirmeleri gerçekleştirir.</a:t>
            </a:r>
            <a:endParaRPr lang="tr-TR" dirty="0"/>
          </a:p>
          <a:p>
            <a:pPr lvl="1">
              <a:lnSpc>
                <a:spcPct val="120000"/>
              </a:lnSpc>
            </a:pPr>
            <a:r>
              <a:rPr lang="en-US"/>
              <a:t>Ç</a:t>
            </a:r>
            <a:r>
              <a:rPr lang="tr-TR"/>
              <a:t>erçeve </a:t>
            </a:r>
            <a:r>
              <a:rPr lang="tr-TR" dirty="0"/>
              <a:t>tamponundaki piksellere atamada kullanılacak renklerin hangi derinlikte (bit sayısı) temsil edileceği ile </a:t>
            </a:r>
            <a:r>
              <a:rPr lang="tr-TR"/>
              <a:t>ilgili </a:t>
            </a:r>
            <a:r>
              <a:rPr lang="en-US"/>
              <a:t>sistemi </a:t>
            </a:r>
            <a:r>
              <a:rPr lang="tr-TR"/>
              <a:t>bilgilendirir</a:t>
            </a:r>
            <a:r>
              <a:rPr lang="tr-TR" dirty="0"/>
              <a:t>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Mantıksal veya işlevi ( | ) ile birleştirilmiş birden fazla seçeneği argüman olarak alır.</a:t>
            </a:r>
          </a:p>
        </p:txBody>
      </p:sp>
    </p:spTree>
    <p:extLst>
      <p:ext uri="{BB962C8B-B14F-4D97-AF65-F5344CB8AC3E}">
        <p14:creationId xmlns:p14="http://schemas.microsoft.com/office/powerpoint/2010/main" val="1882924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glutInitDisplayMode()</a:t>
            </a:r>
            <a:r>
              <a:rPr lang="en-US"/>
              <a:t> </a:t>
            </a:r>
            <a:r>
              <a:rPr lang="tr-TR"/>
              <a:t>Argüman</a:t>
            </a:r>
            <a:r>
              <a:rPr lang="en-US"/>
              <a:t>ları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o 2"/>
              <p:cNvGraphicFramePr>
                <a:graphicFrameLocks noGrp="1"/>
              </p:cNvGraphicFramePr>
              <p:nvPr/>
            </p:nvGraphicFramePr>
            <p:xfrm>
              <a:off x="1709682" y="2672917"/>
              <a:ext cx="6102678" cy="20903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81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44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Gösterim </a:t>
                          </a:r>
                          <a:r>
                            <a:rPr lang="tr-TR" sz="1400" dirty="0" err="1"/>
                            <a:t>Modu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Anlamı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0709"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GLUT_RGB</a:t>
                          </a:r>
                        </a:p>
                        <a:p>
                          <a:r>
                            <a:rPr lang="tr-TR" sz="1400" dirty="0"/>
                            <a:t>GLUT_RGBA</a:t>
                          </a:r>
                        </a:p>
                        <a:p>
                          <a:r>
                            <a:rPr lang="tr-TR" sz="1400" dirty="0"/>
                            <a:t>GLUT_INDEX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RGB renklerini kullan</a:t>
                          </a:r>
                        </a:p>
                        <a:p>
                          <a:r>
                            <a:rPr lang="tr-TR" sz="1400" dirty="0"/>
                            <a:t>RGB renkleri ve </a:t>
                          </a:r>
                          <a14:m>
                            <m:oMath xmlns:m="http://schemas.openxmlformats.org/officeDocument/2006/math">
                              <m:r>
                                <a:rPr lang="tr-TR" sz="14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r>
                            <a:rPr lang="tr-TR" sz="1400" dirty="0"/>
                            <a:t> opaklık değerini kullan</a:t>
                          </a:r>
                        </a:p>
                        <a:p>
                          <a:r>
                            <a:rPr lang="tr-TR" sz="1400" dirty="0"/>
                            <a:t>Renk haritasından renkleri kullan (Tavsiye edilmez)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GLUT_DOUBLE</a:t>
                          </a:r>
                        </a:p>
                        <a:p>
                          <a:r>
                            <a:rPr lang="tr-TR" sz="1400" dirty="0"/>
                            <a:t>GLUT_SINGLE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Çifte </a:t>
                          </a:r>
                          <a:r>
                            <a:rPr lang="tr-TR" sz="1400" dirty="0" err="1"/>
                            <a:t>tamponlama</a:t>
                          </a:r>
                          <a:r>
                            <a:rPr lang="tr-TR" sz="1400" dirty="0"/>
                            <a:t> kullan (</a:t>
                          </a:r>
                          <a:r>
                            <a:rPr lang="tr-TR" sz="1400"/>
                            <a:t>Tavsiye edilir)</a:t>
                          </a:r>
                          <a:endParaRPr lang="tr-TR" sz="1400" dirty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dirty="0"/>
                            <a:t>Tekil </a:t>
                          </a:r>
                          <a:r>
                            <a:rPr lang="tr-TR" sz="1400" dirty="0" err="1"/>
                            <a:t>tamponlama</a:t>
                          </a:r>
                          <a:r>
                            <a:rPr lang="tr-TR" sz="1400" dirty="0"/>
                            <a:t> kullan (</a:t>
                          </a:r>
                          <a:r>
                            <a:rPr lang="tr-TR" sz="1400"/>
                            <a:t>Tavsiye edilmez)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/>
                            <a:t>GLUT_DEPTH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/>
                            <a:t>Gizli yüzey gidermek için</a:t>
                          </a:r>
                          <a:r>
                            <a:rPr lang="en-US" sz="1400"/>
                            <a:t> Z (derinlik) </a:t>
                          </a:r>
                          <a:r>
                            <a:rPr lang="tr-TR" sz="1400"/>
                            <a:t>tamponunu</a:t>
                          </a:r>
                          <a:r>
                            <a:rPr lang="en-US" sz="1400"/>
                            <a:t> </a:t>
                          </a:r>
                          <a:r>
                            <a:rPr lang="tr-TR" sz="1400"/>
                            <a:t>kullan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o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09682" y="2672917"/>
              <a:ext cx="6102678" cy="20903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81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6445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Gösterim </a:t>
                          </a:r>
                          <a:r>
                            <a:rPr lang="tr-TR" sz="1400" dirty="0" err="1" smtClean="0"/>
                            <a:t>Modu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Anlamı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80709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GLUT_RGB</a:t>
                          </a:r>
                        </a:p>
                        <a:p>
                          <a:r>
                            <a:rPr lang="tr-TR" sz="1400" dirty="0" smtClean="0"/>
                            <a:t>GLUT_RGBA</a:t>
                          </a:r>
                        </a:p>
                        <a:p>
                          <a:r>
                            <a:rPr lang="tr-TR" sz="1400" dirty="0" smtClean="0"/>
                            <a:t>GLUT_INDEX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1455" t="-42759" r="-524" b="-9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GLUT_DOUBLE</a:t>
                          </a:r>
                        </a:p>
                        <a:p>
                          <a:r>
                            <a:rPr lang="tr-TR" sz="1400" dirty="0" smtClean="0"/>
                            <a:t>GLUT_SINGLE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Çifte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edilir)</a:t>
                          </a:r>
                          <a:endParaRPr lang="tr-TR" sz="14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1400" dirty="0" smtClean="0"/>
                            <a:t>Tekil </a:t>
                          </a:r>
                          <a:r>
                            <a:rPr lang="tr-TR" sz="1400" dirty="0" err="1" smtClean="0"/>
                            <a:t>tamponlama</a:t>
                          </a:r>
                          <a:r>
                            <a:rPr lang="tr-TR" sz="1400" dirty="0" smtClean="0"/>
                            <a:t> kullan (</a:t>
                          </a:r>
                          <a:r>
                            <a:rPr lang="tr-TR" sz="1400" smtClean="0"/>
                            <a:t>Tavsiye edilmez)</a:t>
                          </a:r>
                          <a:endParaRPr lang="tr-TR" sz="1400" dirty="0" smtClean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176">
                    <a:tc>
                      <a:txBody>
                        <a:bodyPr/>
                        <a:lstStyle/>
                        <a:p>
                          <a:r>
                            <a:rPr lang="tr-TR" sz="1400" dirty="0" smtClean="0"/>
                            <a:t>GLUT_DEPTH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tr-TR" sz="1400" smtClean="0"/>
                            <a:t>Gizli yüzey gidermek için</a:t>
                          </a:r>
                          <a:r>
                            <a:rPr lang="en-US" sz="1400" smtClean="0"/>
                            <a:t> Z (derinlik) </a:t>
                          </a:r>
                          <a:r>
                            <a:rPr lang="tr-TR" sz="1400" smtClean="0"/>
                            <a:t>tamponunu</a:t>
                          </a:r>
                          <a:r>
                            <a:rPr lang="en-US" sz="1400" smtClean="0"/>
                            <a:t> </a:t>
                          </a:r>
                          <a:r>
                            <a:rPr lang="tr-TR" sz="1400" smtClean="0"/>
                            <a:t>kullan</a:t>
                          </a:r>
                          <a:endParaRPr lang="tr-TR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4317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Pencere Oluşturma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2057401"/>
            <a:ext cx="8147248" cy="3394472"/>
          </a:xfrm>
        </p:spPr>
        <p:txBody>
          <a:bodyPr>
            <a:normAutofit/>
          </a:bodyPr>
          <a:lstStyle/>
          <a:p>
            <a:r>
              <a:rPr lang="tr-TR" sz="2800" dirty="0"/>
              <a:t>Temelde grafik penceresini </a:t>
            </a:r>
            <a:r>
              <a:rPr lang="tr-TR" sz="2800"/>
              <a:t>oluşturan komuttur</a:t>
            </a:r>
            <a:r>
              <a:rPr lang="en-US" sz="2800"/>
              <a:t>.</a:t>
            </a:r>
            <a:endParaRPr lang="en-US" sz="2800" dirty="0"/>
          </a:p>
          <a:p>
            <a:pPr lvl="1"/>
            <a:r>
              <a:rPr lang="tr-TR" sz="2400" i="1" dirty="0" err="1"/>
              <a:t>glutCreateWindow</a:t>
            </a:r>
            <a:r>
              <a:rPr lang="tr-TR" sz="2400" i="1" dirty="0"/>
              <a:t> (</a:t>
            </a:r>
            <a:r>
              <a:rPr lang="tr-TR" sz="2400" i="1" dirty="0" err="1"/>
              <a:t>char</a:t>
            </a:r>
            <a:r>
              <a:rPr lang="tr-TR" sz="2400" i="1"/>
              <a:t>* title)</a:t>
            </a:r>
            <a:endParaRPr lang="en-US" sz="2400" i="1"/>
          </a:p>
          <a:p>
            <a:pPr lvl="1"/>
            <a:r>
              <a:rPr lang="en-US" sz="2400"/>
              <a:t>glfwCreateWindow(SCR_WIDTH, SCR_HEIGHT, title, NULL, NULL);</a:t>
            </a:r>
          </a:p>
          <a:p>
            <a:pPr lvl="2"/>
            <a:r>
              <a:rPr lang="en-US" sz="2000"/>
              <a:t>GLFWwindow* tipinde bir pencere nesnesine döner.</a:t>
            </a:r>
            <a:endParaRPr lang="tr-TR" sz="2000" i="1" dirty="0"/>
          </a:p>
          <a:p>
            <a:pPr lvl="1"/>
            <a:r>
              <a:rPr lang="tr-TR" sz="2400" dirty="0" err="1"/>
              <a:t>title</a:t>
            </a:r>
            <a:r>
              <a:rPr lang="tr-TR" sz="2400" dirty="0"/>
              <a:t> pencerenin adını ifade eden karakter dizisidir.</a:t>
            </a:r>
          </a:p>
        </p:txBody>
      </p:sp>
    </p:spTree>
    <p:extLst>
      <p:ext uri="{BB962C8B-B14F-4D97-AF65-F5344CB8AC3E}">
        <p14:creationId xmlns:p14="http://schemas.microsoft.com/office/powerpoint/2010/main" val="41544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/>
              <a:t>Basit </a:t>
            </a:r>
            <a:r>
              <a:rPr lang="en-US"/>
              <a:t>Konveks </a:t>
            </a:r>
            <a:r>
              <a:rPr lang="tr-TR"/>
              <a:t>Poligonlarda </a:t>
            </a:r>
            <a:r>
              <a:rPr lang="tr-TR" dirty="0"/>
              <a:t>İç Dış Nokta Belirleme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78112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Nokta koordinatından sonsuza giden bir yatay doğru belirlenir.</a:t>
            </a:r>
          </a:p>
          <a:p>
            <a:pPr>
              <a:lnSpc>
                <a:spcPct val="120000"/>
              </a:lnSpc>
            </a:pPr>
            <a:r>
              <a:rPr lang="tr-TR" dirty="0"/>
              <a:t>Doğrunun poligonun kenarlarını kaç kez kestiği belirlenir.</a:t>
            </a:r>
          </a:p>
          <a:p>
            <a:pPr>
              <a:lnSpc>
                <a:spcPct val="120000"/>
              </a:lnSpc>
            </a:pPr>
            <a:r>
              <a:rPr lang="tr-TR" dirty="0"/>
              <a:t>Nokta şu durumlarda poligonun içinde kabul edilir: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Kesim sayısı tek olduğunda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Bir poligon kenarı üzerinde yer aldığında</a:t>
            </a:r>
          </a:p>
          <a:p>
            <a:pPr>
              <a:lnSpc>
                <a:spcPct val="120000"/>
              </a:lnSpc>
            </a:pPr>
            <a:r>
              <a:rPr lang="tr-TR" dirty="0"/>
              <a:t>Eğer bu koşulların hiç biri tutmuyorsa nokta poligonun dışında kabul edilir.</a:t>
            </a:r>
          </a:p>
        </p:txBody>
      </p:sp>
      <p:sp>
        <p:nvSpPr>
          <p:cNvPr id="4" name="Düzgün Beşgen 3"/>
          <p:cNvSpPr/>
          <p:nvPr/>
        </p:nvSpPr>
        <p:spPr>
          <a:xfrm>
            <a:off x="5652120" y="2185549"/>
            <a:ext cx="3024336" cy="2952328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6" name="Düz Ok Bağlayıcısı 5"/>
          <p:cNvCxnSpPr/>
          <p:nvPr/>
        </p:nvCxnSpPr>
        <p:spPr>
          <a:xfrm>
            <a:off x="6804248" y="3356992"/>
            <a:ext cx="2339752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542285" y="297227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285" y="2972271"/>
                <a:ext cx="523925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5652120" y="4941168"/>
            <a:ext cx="3491880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390157" y="455644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57" y="4556447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7506580" y="4221088"/>
            <a:ext cx="1637420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7244617" y="383636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17" y="3836367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/>
          <p:nvPr/>
        </p:nvCxnSpPr>
        <p:spPr>
          <a:xfrm>
            <a:off x="7164288" y="2780928"/>
            <a:ext cx="1979712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902325" y="239620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25" y="2396207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Ok Bağlayıcısı 22"/>
          <p:cNvCxnSpPr/>
          <p:nvPr/>
        </p:nvCxnSpPr>
        <p:spPr>
          <a:xfrm>
            <a:off x="6074741" y="4581402"/>
            <a:ext cx="3069259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5812778" y="419668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78" y="4196681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Düz Ok Bağlayıcısı 25"/>
          <p:cNvCxnSpPr>
            <a:stCxn id="27" idx="2"/>
          </p:cNvCxnSpPr>
          <p:nvPr/>
        </p:nvCxnSpPr>
        <p:spPr>
          <a:xfrm>
            <a:off x="6956648" y="2396207"/>
            <a:ext cx="2187352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6694685" y="199609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85" y="1996097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723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Pencere Boyutu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2186863"/>
            <a:ext cx="8229600" cy="3265010"/>
          </a:xfrm>
        </p:spPr>
        <p:txBody>
          <a:bodyPr>
            <a:normAutofit/>
          </a:bodyPr>
          <a:lstStyle/>
          <a:p>
            <a:r>
              <a:rPr lang="en-US" sz="2800"/>
              <a:t>GLUT için </a:t>
            </a:r>
            <a:r>
              <a:rPr lang="tr-TR" sz="2800"/>
              <a:t>glutInitWindowSize()</a:t>
            </a:r>
            <a:r>
              <a:rPr lang="en-US" sz="2800"/>
              <a:t> g</a:t>
            </a:r>
            <a:r>
              <a:rPr lang="tr-TR" sz="2800"/>
              <a:t>rafik </a:t>
            </a:r>
            <a:r>
              <a:rPr lang="tr-TR" sz="2800" dirty="0"/>
              <a:t>penceresinin eni ve boyunu belirler.</a:t>
            </a:r>
            <a:endParaRPr lang="en-US" sz="2800" dirty="0"/>
          </a:p>
          <a:p>
            <a:pPr lvl="1"/>
            <a:r>
              <a:rPr lang="tr-TR" sz="2400" i="1" dirty="0" err="1"/>
              <a:t>glutInitWindowSize</a:t>
            </a:r>
            <a:r>
              <a:rPr lang="tr-TR" sz="2400" i="1" dirty="0"/>
              <a:t>(</a:t>
            </a:r>
            <a:r>
              <a:rPr lang="tr-TR" sz="2400" i="1" dirty="0" err="1"/>
              <a:t>int</a:t>
            </a:r>
            <a:r>
              <a:rPr lang="tr-TR" sz="2400" i="1" dirty="0"/>
              <a:t> en, </a:t>
            </a:r>
            <a:r>
              <a:rPr lang="tr-TR" sz="2400" i="1" dirty="0" err="1"/>
              <a:t>int</a:t>
            </a:r>
            <a:r>
              <a:rPr lang="tr-TR" sz="2400" i="1" dirty="0"/>
              <a:t> boy)</a:t>
            </a:r>
          </a:p>
          <a:p>
            <a:pPr lvl="1"/>
            <a:r>
              <a:rPr lang="tr-TR" sz="2400" dirty="0"/>
              <a:t>Verilen parametreler piksel sayısını ifade </a:t>
            </a:r>
            <a:r>
              <a:rPr lang="tr-TR" sz="2400"/>
              <a:t>eder</a:t>
            </a:r>
            <a:r>
              <a:rPr lang="en-US" sz="2400"/>
              <a:t>.</a:t>
            </a:r>
          </a:p>
          <a:p>
            <a:r>
              <a:rPr lang="en-US" sz="2800"/>
              <a:t>GLFW için bu ayar glfwCreateWindow pencere oluşturma fonksiyonunda yapılır.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489466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Pencere Konumu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Autofit/>
          </a:bodyPr>
          <a:lstStyle/>
          <a:p>
            <a:r>
              <a:rPr lang="en-US" sz="2400"/>
              <a:t>GLUT için </a:t>
            </a:r>
            <a:r>
              <a:rPr lang="tr-TR" sz="2400"/>
              <a:t>glutInitPosition()</a:t>
            </a:r>
            <a:r>
              <a:rPr lang="en-US" sz="2400"/>
              <a:t> g</a:t>
            </a:r>
            <a:r>
              <a:rPr lang="tr-TR" sz="2400"/>
              <a:t>rafik </a:t>
            </a:r>
            <a:r>
              <a:rPr lang="tr-TR" sz="2400" dirty="0"/>
              <a:t>penceresinin sol üst köşesini tanımlar</a:t>
            </a:r>
            <a:r>
              <a:rPr lang="en-US" sz="2400" dirty="0"/>
              <a:t>.</a:t>
            </a:r>
            <a:endParaRPr lang="tr-TR" sz="2400" dirty="0"/>
          </a:p>
          <a:p>
            <a:pPr lvl="1"/>
            <a:r>
              <a:rPr lang="tr-TR" sz="2000" i="1" dirty="0" err="1"/>
              <a:t>glutInitWindowPosition</a:t>
            </a:r>
            <a:r>
              <a:rPr lang="tr-TR" sz="2000" i="1" dirty="0"/>
              <a:t>(</a:t>
            </a:r>
            <a:r>
              <a:rPr lang="tr-TR" sz="2000" i="1" dirty="0" err="1"/>
              <a:t>int</a:t>
            </a:r>
            <a:r>
              <a:rPr lang="tr-TR" sz="2000" i="1" dirty="0"/>
              <a:t> x, </a:t>
            </a:r>
            <a:r>
              <a:rPr lang="tr-TR" sz="2000" i="1" dirty="0" err="1"/>
              <a:t>int</a:t>
            </a:r>
            <a:r>
              <a:rPr lang="tr-TR" sz="2000" i="1" dirty="0"/>
              <a:t> y)</a:t>
            </a:r>
          </a:p>
          <a:p>
            <a:pPr lvl="1"/>
            <a:r>
              <a:rPr lang="en-US" sz="2000" dirty="0"/>
              <a:t>(</a:t>
            </a:r>
            <a:r>
              <a:rPr lang="en-US" sz="2000" i="1" dirty="0"/>
              <a:t>x, y</a:t>
            </a:r>
            <a:r>
              <a:rPr lang="en-US" sz="2000" dirty="0"/>
              <a:t>) </a:t>
            </a:r>
            <a:r>
              <a:rPr lang="tr-TR" sz="2000" dirty="0"/>
              <a:t>koordinatları ekranın sol üst köşesinden uzaklığı ifade eder.</a:t>
            </a:r>
          </a:p>
          <a:p>
            <a:pPr lvl="1"/>
            <a:r>
              <a:rPr lang="en-US" sz="2000" dirty="0"/>
              <a:t>(0, 0) </a:t>
            </a:r>
            <a:r>
              <a:rPr lang="tr-TR" sz="2000" dirty="0"/>
              <a:t>pencereyi ekranın sol üst köşesine </a:t>
            </a:r>
            <a:r>
              <a:rPr lang="tr-TR" sz="2000"/>
              <a:t>yapıştırır</a:t>
            </a:r>
            <a:r>
              <a:rPr lang="en-US" sz="2000"/>
              <a:t>.</a:t>
            </a:r>
          </a:p>
          <a:p>
            <a:r>
              <a:rPr lang="en-US" sz="2400"/>
              <a:t>GLFW için pencere oluşturulduktan sonra konum ayarı yapılabilir.</a:t>
            </a:r>
          </a:p>
          <a:p>
            <a:pPr lvl="1"/>
            <a:r>
              <a:rPr lang="en-US" sz="2000" i="1"/>
              <a:t>glfwSetWindowPos(window, x, y)</a:t>
            </a:r>
          </a:p>
          <a:p>
            <a:pPr lvl="1"/>
            <a:r>
              <a:rPr lang="en-US" sz="2000"/>
              <a:t>Pencere oluşturma fonksiyonunun oluşturduğu pencere yeniden konumlandırma öncesinde farkedilebilir.</a:t>
            </a:r>
          </a:p>
          <a:p>
            <a:pPr lvl="1"/>
            <a:r>
              <a:rPr lang="en-US" sz="2000"/>
              <a:t>Bunu önlemek için</a:t>
            </a:r>
          </a:p>
          <a:p>
            <a:pPr lvl="2"/>
            <a:r>
              <a:rPr lang="en-US" sz="1800"/>
              <a:t>Pencere gösterme glfwWindowHint(GLFW_VISIBLE, false) ile deaktive edilir.</a:t>
            </a:r>
          </a:p>
          <a:p>
            <a:pPr lvl="2"/>
            <a:r>
              <a:rPr lang="en-US" sz="1800"/>
              <a:t>Ayardan sonra pencere glfwShowWindow(window) ile gösterilir.</a:t>
            </a:r>
          </a:p>
        </p:txBody>
      </p:sp>
    </p:spTree>
    <p:extLst>
      <p:ext uri="{BB962C8B-B14F-4D97-AF65-F5344CB8AC3E}">
        <p14:creationId xmlns:p14="http://schemas.microsoft.com/office/powerpoint/2010/main" val="3339470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GLUT</a:t>
            </a:r>
            <a:r>
              <a:rPr lang="tr-TR"/>
              <a:t> </a:t>
            </a:r>
            <a:r>
              <a:rPr lang="en-US"/>
              <a:t>Temel </a:t>
            </a:r>
            <a:r>
              <a:rPr lang="tr-TR"/>
              <a:t>Etkileşim </a:t>
            </a:r>
            <a:r>
              <a:rPr lang="en-US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000" dirty="0" err="1"/>
              <a:t>glutMouseFunc</a:t>
            </a:r>
            <a:r>
              <a:rPr lang="tr-TR" sz="2000" dirty="0"/>
              <a:t>(</a:t>
            </a:r>
            <a:r>
              <a:rPr lang="tr-TR" sz="2000" dirty="0" err="1"/>
              <a:t>fareFonksiyonu</a:t>
            </a:r>
            <a:r>
              <a:rPr lang="tr-TR" sz="2000" dirty="0"/>
              <a:t>);</a:t>
            </a:r>
          </a:p>
          <a:p>
            <a:pPr lvl="1"/>
            <a:r>
              <a:rPr lang="tr-TR" sz="1800" dirty="0" err="1"/>
              <a:t>fareFonksiyonu</a:t>
            </a:r>
            <a:r>
              <a:rPr lang="tr-TR" sz="1800" dirty="0"/>
              <a:t>(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button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action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xMouse</a:t>
            </a:r>
            <a:r>
              <a:rPr lang="tr-TR" sz="1800" dirty="0"/>
              <a:t>, </a:t>
            </a:r>
            <a:r>
              <a:rPr lang="tr-TR" sz="1800" dirty="0" err="1"/>
              <a:t>GLint</a:t>
            </a:r>
            <a:r>
              <a:rPr lang="tr-TR" sz="1800" dirty="0"/>
              <a:t> </a:t>
            </a:r>
            <a:r>
              <a:rPr lang="tr-TR" sz="1800" dirty="0" err="1"/>
              <a:t>yMouse</a:t>
            </a:r>
            <a:r>
              <a:rPr lang="tr-TR" sz="1800" dirty="0"/>
              <a:t>)</a:t>
            </a:r>
          </a:p>
          <a:p>
            <a:r>
              <a:rPr lang="tr-TR" sz="2000" dirty="0" err="1"/>
              <a:t>glutKeyboardFunc</a:t>
            </a:r>
            <a:r>
              <a:rPr lang="tr-TR" sz="2000" dirty="0"/>
              <a:t>(</a:t>
            </a:r>
            <a:r>
              <a:rPr lang="tr-TR" sz="2000" dirty="0" err="1"/>
              <a:t>klavyeFonksiyonu</a:t>
            </a:r>
            <a:r>
              <a:rPr lang="tr-TR" sz="2000" dirty="0"/>
              <a:t>);</a:t>
            </a:r>
          </a:p>
          <a:p>
            <a:pPr lvl="1"/>
            <a:r>
              <a:rPr lang="tr-TR" sz="1800" dirty="0" err="1"/>
              <a:t>klavyeFonksiyonu</a:t>
            </a:r>
            <a:r>
              <a:rPr lang="nb-NO" sz="1800" dirty="0"/>
              <a:t> (GLubyte </a:t>
            </a:r>
            <a:r>
              <a:rPr lang="tr-TR" sz="1800" dirty="0" err="1"/>
              <a:t>key</a:t>
            </a:r>
            <a:r>
              <a:rPr lang="nb-NO" sz="1800" dirty="0"/>
              <a:t>, GLint x</a:t>
            </a:r>
            <a:r>
              <a:rPr lang="tr-TR" sz="1800" dirty="0"/>
              <a:t>Mouse</a:t>
            </a:r>
            <a:r>
              <a:rPr lang="nb-NO" sz="1800" dirty="0"/>
              <a:t>, GLint y</a:t>
            </a:r>
            <a:r>
              <a:rPr lang="tr-TR" sz="1800" dirty="0"/>
              <a:t>Mouse</a:t>
            </a:r>
            <a:r>
              <a:rPr lang="nb-NO" sz="1800" dirty="0"/>
              <a:t>)</a:t>
            </a:r>
          </a:p>
          <a:p>
            <a:r>
              <a:rPr lang="tr-TR" sz="2000" dirty="0" err="1"/>
              <a:t>glutSpecialFunc</a:t>
            </a:r>
            <a:r>
              <a:rPr lang="tr-TR" sz="2000" dirty="0"/>
              <a:t>(</a:t>
            </a:r>
            <a:r>
              <a:rPr lang="tr-TR" sz="2000" dirty="0" err="1"/>
              <a:t>ozelTusFonksiyonu</a:t>
            </a:r>
            <a:r>
              <a:rPr lang="tr-TR" sz="2000" dirty="0"/>
              <a:t>);</a:t>
            </a:r>
          </a:p>
          <a:p>
            <a:pPr lvl="1"/>
            <a:r>
              <a:rPr lang="tr-TR" sz="1800" dirty="0" err="1"/>
              <a:t>ozelTusFonksiyonu</a:t>
            </a:r>
            <a:r>
              <a:rPr lang="nb-NO" sz="1800" dirty="0"/>
              <a:t> (GLubyte </a:t>
            </a:r>
            <a:r>
              <a:rPr lang="tr-TR" sz="1800" dirty="0" err="1"/>
              <a:t>key</a:t>
            </a:r>
            <a:r>
              <a:rPr lang="nb-NO" sz="1800" dirty="0"/>
              <a:t>, GLint x</a:t>
            </a:r>
            <a:r>
              <a:rPr lang="tr-TR" sz="1800" dirty="0"/>
              <a:t>Mouse</a:t>
            </a:r>
            <a:r>
              <a:rPr lang="nb-NO" sz="1800" dirty="0"/>
              <a:t>, GLint y</a:t>
            </a:r>
            <a:r>
              <a:rPr lang="tr-TR" sz="1800" dirty="0"/>
              <a:t>Mouse</a:t>
            </a:r>
            <a:r>
              <a:rPr lang="nb-NO" sz="1800" dirty="0"/>
              <a:t>)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750610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GLFW Temel</a:t>
            </a:r>
            <a:r>
              <a:rPr lang="tr-TR"/>
              <a:t> Etkileşim </a:t>
            </a:r>
            <a:r>
              <a:rPr lang="en-US"/>
              <a:t>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glfwSetFramebufferSizeCallback(window, </a:t>
            </a:r>
            <a:r>
              <a:rPr lang="tr-TR" sz="1800"/>
              <a:t>GLFWkeyfun </a:t>
            </a:r>
            <a:r>
              <a:rPr lang="en-US" sz="1800"/>
              <a:t>framebuffer_size_callback)</a:t>
            </a:r>
          </a:p>
          <a:p>
            <a:pPr lvl="1"/>
            <a:r>
              <a:rPr lang="en-US" sz="1400"/>
              <a:t>void framebuffer_size_callback(GLFWwindow* window, int width, int height)</a:t>
            </a:r>
          </a:p>
          <a:p>
            <a:r>
              <a:rPr lang="en-US" sz="1800"/>
              <a:t>glfwSetCursorPosCallback(window, </a:t>
            </a:r>
            <a:r>
              <a:rPr lang="tr-TR" sz="1800"/>
              <a:t>GLFWkeyfun </a:t>
            </a:r>
            <a:r>
              <a:rPr lang="en-US" sz="1800"/>
              <a:t>cursor_position_callback)</a:t>
            </a:r>
          </a:p>
          <a:p>
            <a:pPr lvl="1"/>
            <a:r>
              <a:rPr lang="en-US" sz="1400"/>
              <a:t>void cursor_position_callback(GLFWwindow* wind, double xpos, double ypos)</a:t>
            </a:r>
          </a:p>
          <a:p>
            <a:r>
              <a:rPr lang="en-US" sz="1800"/>
              <a:t>glfwSetMouseButtonCallback ( GLFWwindow *  window, 					GLFWmousebuttonfun  mouse_button_callback) </a:t>
            </a:r>
          </a:p>
          <a:p>
            <a:pPr lvl="1">
              <a:lnSpc>
                <a:spcPct val="120000"/>
              </a:lnSpc>
            </a:pPr>
            <a:r>
              <a:rPr lang="en-US" sz="1400"/>
              <a:t>void mouse_button_callback(GLFWwindow* wind, int button, int action, int mods)</a:t>
            </a:r>
          </a:p>
          <a:p>
            <a:r>
              <a:rPr lang="en-US" sz="1800"/>
              <a:t>glfwSetScrollCallback(window, </a:t>
            </a:r>
            <a:r>
              <a:rPr lang="tr-TR" sz="1800"/>
              <a:t>GLFWkeyfun </a:t>
            </a:r>
            <a:r>
              <a:rPr lang="en-US" sz="1800"/>
              <a:t>scroll_callback)</a:t>
            </a:r>
          </a:p>
          <a:p>
            <a:pPr lvl="1"/>
            <a:r>
              <a:rPr lang="en-US" sz="1400"/>
              <a:t>void scroll_callback(GLFWwindow* wind, double xoffset, double yoffset)</a:t>
            </a:r>
          </a:p>
          <a:p>
            <a:r>
              <a:rPr lang="tr-TR" sz="1800"/>
              <a:t>glfwSetKeyCallback(GLFWwindow *window, </a:t>
            </a:r>
            <a:r>
              <a:rPr lang="en-US" sz="1800"/>
              <a:t>	</a:t>
            </a:r>
            <a:r>
              <a:rPr lang="tr-TR" sz="1800"/>
              <a:t>GLFWkeyfun </a:t>
            </a:r>
            <a:r>
              <a:rPr lang="en-US" sz="1800"/>
              <a:t>key_</a:t>
            </a:r>
            <a:r>
              <a:rPr lang="tr-TR" sz="1800"/>
              <a:t>callback)</a:t>
            </a:r>
            <a:endParaRPr lang="en-US" sz="1800"/>
          </a:p>
          <a:p>
            <a:pPr lvl="1"/>
            <a:r>
              <a:rPr lang="en-US" sz="1400"/>
              <a:t>void key_callback(GLFWwindow* wind, int key, int scancode, int action, int mods)</a:t>
            </a:r>
          </a:p>
          <a:p>
            <a:pPr lvl="1"/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504711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Olay İşleme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600"/>
              <a:t>Kayıtlanmış olan geri bildirim fonksiyonları ile beklenen bir etkileşim olayının direkt uygulama programı tarafından işlenmesi sağlanır.</a:t>
            </a:r>
            <a:endParaRPr lang="en-US" sz="1400"/>
          </a:p>
          <a:p>
            <a:pPr lvl="1">
              <a:spcBef>
                <a:spcPts val="300"/>
              </a:spcBef>
            </a:pPr>
            <a:r>
              <a:rPr lang="en-US" sz="1400"/>
              <a:t>Örneğin pencere yeniden şekillendirme durumları sistem fonksiyonları aracılığıyla GLFW’ya bildirilir.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Eğer GLFW için tanımlı bir glfwSetWindowSize fonksiyonu varsa bu fonksiyon çağrılır.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Çerçeve tamponundaki değişimler için kayıtlanan framebuffer_size_callback fonksiyonu çağrılır.</a:t>
            </a:r>
          </a:p>
          <a:p>
            <a:pPr>
              <a:spcBef>
                <a:spcPts val="300"/>
              </a:spcBef>
            </a:pPr>
            <a:r>
              <a:rPr lang="en-US" sz="1600"/>
              <a:t>Direkt çağrımlar haricinde olayları sorgulamak için kullanılacak bazı foksiyonlar da mevcuttur.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glfwPollEvents()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Sadece halihazırda alınmış olan olayları işler ve hemen döner.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Oyunlar veya animasyonlarda olduğu gibi sürekli görselleme gerçekleştiğinde en uygun tercihtir.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glfwWaitEvents()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Sadece yeni bir girdi alındığında görüntü içeriğini güncellemede kullanılır.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En azından bir olay alınana değin ipliği (thread) uykuya yatırır. 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CPU döngüsünden kazanç sağlar ve yazım araçları (editor) için kullanışlıdır.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glfwWaitEventsTimeout(0.7)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Olaylar için beklerken periyodik olarak güncellenmesi istenen UI elemanları mevcutsa kullanılır.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En az bir olay gerçekleştiğinde veya parametre olarak verilen zaman aşımı sonrasında uykudaki iplik uyanır. 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Zaman aşımı sonunda eğer gelen herhangi bir olay varsa değerlendirilir.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Zaman aşımı saniye cinsindendir.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glfwPostEmptyEvent()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Eğer ana iplik glfwWaitEvents ile uykudaysa başka bir iplik tarafından uyandırılabilir.</a:t>
            </a:r>
          </a:p>
          <a:p>
            <a:pPr lvl="2">
              <a:spcBef>
                <a:spcPts val="300"/>
              </a:spcBef>
            </a:pPr>
            <a:r>
              <a:rPr lang="en-US" sz="1200"/>
              <a:t>Bunun için olay kuyruğuna glfwPostEmptyEvent ile boş bir olay gönderilir.</a:t>
            </a:r>
          </a:p>
        </p:txBody>
      </p:sp>
    </p:spTree>
    <p:extLst>
      <p:ext uri="{BB962C8B-B14F-4D97-AF65-F5344CB8AC3E}">
        <p14:creationId xmlns:p14="http://schemas.microsoft.com/office/powerpoint/2010/main" val="407038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Klavye 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/>
              <a:t>Klavye geri bildirim fonksiyonu prototipi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void key_callback(GLFWwindow* wind, int key, int scancode, int action, int mods)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wind: Olayı alan pencere 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key: Basılan veya bırakılan klavye tuşu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scancode: Tuşun sistem bağımlı tarama kodu 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action: Tuş durumu GLFW_PRESS, GLFW_RELEASE veya GLFW_REPEAT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mods: Hangi değiştirici tuşların basıldığını tanımlayan bit alanı</a:t>
            </a:r>
          </a:p>
          <a:p>
            <a:pPr lvl="2">
              <a:lnSpc>
                <a:spcPct val="120000"/>
              </a:lnSpc>
            </a:pPr>
            <a:r>
              <a:rPr lang="en-US" sz="2000"/>
              <a:t>GLFW_MOD_SHIFT: 0x0001</a:t>
            </a:r>
          </a:p>
          <a:p>
            <a:pPr lvl="2">
              <a:lnSpc>
                <a:spcPct val="120000"/>
              </a:lnSpc>
            </a:pPr>
            <a:r>
              <a:rPr lang="en-US" sz="2000"/>
              <a:t>GLFW_MOD_CONTROL: 0x0002</a:t>
            </a:r>
          </a:p>
          <a:p>
            <a:pPr lvl="2">
              <a:lnSpc>
                <a:spcPct val="120000"/>
              </a:lnSpc>
            </a:pPr>
            <a:r>
              <a:rPr lang="en-US" sz="2000"/>
              <a:t>GLFW_MOD_ALT: 0x0004</a:t>
            </a:r>
          </a:p>
          <a:p>
            <a:pPr lvl="2">
              <a:lnSpc>
                <a:spcPct val="120000"/>
              </a:lnSpc>
            </a:pPr>
            <a:r>
              <a:rPr lang="en-US" sz="2000"/>
              <a:t>GLFW_MOD_SUPER: 0x0008 </a:t>
            </a:r>
          </a:p>
          <a:p>
            <a:pPr>
              <a:lnSpc>
                <a:spcPct val="120000"/>
              </a:lnSpc>
            </a:pPr>
            <a:r>
              <a:rPr lang="en-US" sz="2800"/>
              <a:t>Tuşa ait durum bilgisine erişmek için 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glfwGetKey(window, GLFW_KEY_ESCAPE)</a:t>
            </a:r>
          </a:p>
          <a:p>
            <a:pPr>
              <a:lnSpc>
                <a:spcPct val="120000"/>
              </a:lnSpc>
            </a:pPr>
            <a:r>
              <a:rPr lang="en-US" sz="2900"/>
              <a:t>Tuşun ismini edinmek için</a:t>
            </a:r>
          </a:p>
          <a:p>
            <a:pPr lvl="1">
              <a:lnSpc>
                <a:spcPct val="120000"/>
              </a:lnSpc>
            </a:pPr>
            <a:r>
              <a:rPr lang="en-US" sz="2400"/>
              <a:t>const char* key_name = glfwGetKeyName(GLFW_KEY_W, 0);</a:t>
            </a:r>
            <a:endParaRPr lang="en-US" sz="2000"/>
          </a:p>
          <a:p>
            <a:pPr>
              <a:lnSpc>
                <a:spcPct val="120000"/>
              </a:lnSpc>
            </a:pPr>
            <a:r>
              <a:rPr lang="en-US" sz="2800"/>
              <a:t>GLFW tuş sabitleri için</a:t>
            </a:r>
          </a:p>
          <a:p>
            <a:pPr lvl="1">
              <a:lnSpc>
                <a:spcPct val="120000"/>
              </a:lnSpc>
            </a:pPr>
            <a:r>
              <a:rPr lang="tr-TR" sz="2400">
                <a:hlinkClick r:id="rId3"/>
              </a:rPr>
              <a:t>https://www.glfw.org/docs/3.3/group__keys.html</a:t>
            </a:r>
            <a:endParaRPr lang="en-US" sz="2400"/>
          </a:p>
          <a:p>
            <a:pPr lvl="1">
              <a:lnSpc>
                <a:spcPct val="120000"/>
              </a:lnSpc>
            </a:pPr>
            <a:endParaRPr lang="en-US" sz="2400"/>
          </a:p>
          <a:p>
            <a:pPr lvl="1">
              <a:lnSpc>
                <a:spcPct val="12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601695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Klavye Tuş Durumları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Tuş durumları için yayınlanan hareket sinyalleri</a:t>
            </a:r>
          </a:p>
          <a:p>
            <a:pPr lvl="1"/>
            <a:r>
              <a:rPr lang="en-US" sz="2400"/>
              <a:t>GLFW_PRESS</a:t>
            </a:r>
          </a:p>
          <a:p>
            <a:pPr lvl="2"/>
            <a:r>
              <a:rPr lang="en-US" sz="2000"/>
              <a:t>herhangi bir tuşa basıldığında yayınlanır.</a:t>
            </a:r>
          </a:p>
          <a:p>
            <a:pPr lvl="1"/>
            <a:r>
              <a:rPr lang="en-US" sz="2400"/>
              <a:t>GLFW_REPEAT</a:t>
            </a:r>
          </a:p>
          <a:p>
            <a:pPr lvl="2"/>
            <a:r>
              <a:rPr lang="en-US" sz="2000"/>
              <a:t>sürekli herhangi bir tuşa basıldığında yayınlanır.</a:t>
            </a:r>
          </a:p>
          <a:p>
            <a:pPr lvl="2"/>
            <a:r>
              <a:rPr lang="en-US" sz="2000"/>
              <a:t>önceki basılan tuşa ait bilginin programda tutulmasını gerektirebilir.</a:t>
            </a:r>
          </a:p>
          <a:p>
            <a:pPr lvl="1"/>
            <a:r>
              <a:rPr lang="en-US" sz="2400"/>
              <a:t>GLFW_RELEASE</a:t>
            </a:r>
          </a:p>
          <a:p>
            <a:pPr lvl="2"/>
            <a:r>
              <a:rPr lang="en-US" sz="2000"/>
              <a:t>herhangi bir tuş bırakıldığında yayınlanır.</a:t>
            </a:r>
          </a:p>
          <a:p>
            <a:pPr lvl="1"/>
            <a:endParaRPr lang="en-US" sz="2400"/>
          </a:p>
          <a:p>
            <a:pPr lvl="1"/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5878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Fare 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Fare geri bildirim fonksiyonları prototipi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void mouse_button_callback(GLFWwindow* wind,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/>
              <a:t>					int button, int action, int mods)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Fare tuşlarının basılıp bırakılmasıyla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wind: Olayı alan pencere 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button: Basılan veya bırakılan fare tuşu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action: Tuş durumu GLFW_PRESS, GLFW_RELEASE veya GLFW_REPEAT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mods: Hangi değiştirici tuşların basıldığını tanımlayan bit alanı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Fare butonuna ait durum bilgisine erişmek için </a:t>
            </a:r>
          </a:p>
          <a:p>
            <a:pPr lvl="3">
              <a:lnSpc>
                <a:spcPct val="120000"/>
              </a:lnSpc>
            </a:pPr>
            <a:r>
              <a:rPr lang="en-US" sz="1200"/>
              <a:t>int state = glfwGetMouseButton(window, GLFW_MOUSE_BUTTON_LEFT)</a:t>
            </a:r>
          </a:p>
          <a:p>
            <a:pPr lvl="3">
              <a:lnSpc>
                <a:spcPct val="120000"/>
              </a:lnSpc>
            </a:pPr>
            <a:r>
              <a:rPr lang="en-US" sz="1200"/>
              <a:t>glfwGetCursorPos (GLFWwindow *  window, double *  xpos, double *  ypos) </a:t>
            </a:r>
          </a:p>
        </p:txBody>
      </p:sp>
    </p:spTree>
    <p:extLst>
      <p:ext uri="{BB962C8B-B14F-4D97-AF65-F5344CB8AC3E}">
        <p14:creationId xmlns:p14="http://schemas.microsoft.com/office/powerpoint/2010/main" val="3215758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Fare Fonksiyonu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/>
              <a:t>Fare geri bildirim fonksiyonları prototipi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void scroll_callback(GLFWwindow* wind, double xoffset, double yoffset)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Farenin kaymasıyla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xoffset: x-eksenindeki kayma miktarı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yoffset: y-eksenindeki kayma miktarı</a:t>
            </a:r>
          </a:p>
          <a:p>
            <a:pPr lvl="1">
              <a:lnSpc>
                <a:spcPct val="120000"/>
              </a:lnSpc>
            </a:pPr>
            <a:r>
              <a:rPr lang="en-US" sz="1800"/>
              <a:t>void cursor_position_callback(GLFWwindow* wind, double xpos, double ypos)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Farenin imleç koordinatının değişimiyle ilgili olayları yakalar.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xpos: İmlecin ekran koordinatlarındaki yeni x koordinatı (Ekranın sol üst köşesine göre belirlenir.)</a:t>
            </a:r>
          </a:p>
          <a:p>
            <a:pPr lvl="2">
              <a:lnSpc>
                <a:spcPct val="120000"/>
              </a:lnSpc>
            </a:pPr>
            <a:r>
              <a:rPr lang="en-US" sz="1600"/>
              <a:t>ypos: İmlecin ekran koordinatlarındaki yeni y koordinatı (Ekranın sol üst köşesine göre belirlenir.)</a:t>
            </a:r>
          </a:p>
          <a:p>
            <a:pPr lvl="3">
              <a:lnSpc>
                <a:spcPct val="120000"/>
              </a:lnSpc>
            </a:pPr>
            <a:r>
              <a:rPr lang="en-US" sz="1200"/>
              <a:t>OpenGL koordinat sistemiyle uyum için uygulamaya göre y koordinatında düzenleme yapmak gerekebilir.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4099946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GLFW Girdi Modu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glfwSetInputMode(window, mod, durum) şeklinde ayarlanır.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GLFW_CURSOR imleç modu durumları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GLFW_CURSOR_NORMAL: İmleç görünür olup normal davranır.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GLFW_CURSOR_HIDDEN: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/>
              <a:t>İmleç pencere üzerine geldiğinde görünmez olur.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/>
              <a:t>Uygulamaya özgü imleç oluşturmak için kullanışlıdır.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GLFW_CURSOR_DISABLED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/>
              <a:t>İmleç saklanıp konumu yakalanır.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/>
              <a:t>İmleç hareketi teoride sınırsız olup pratikte double veri tipinin minimum ve maksimum saklama kapasitesiyle sınırlıdır.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1400"/>
              <a:t>3B kamera kontrollerini uygulamada kullanışlıdır.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GLFW_STICKY_KEYS modu için GL_TRUE veya GL_FALSE ile yapışkan tuşlar etkinleştirilir.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Bir tuş bırakılsa bile sonraki glfwGetKey çağrımı tuş için GLFW_PRESS döner.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Tuşların sıralamaya bakılmaksızın basılıp basılmadığını kontrol etmede kullanılır.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/>
              <a:t>GLFW_STICKY_MOUSE_BUTTONS modu için GL_TRUE veya GL_FALSE ile yapışkan fare butonları etkinleştirilir.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Bir buton bırakılsa bile sonraki glfwGetMouseButton çağrımı buton için GLFW_PRESS döner.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800"/>
              <a:t>Butonların sıralamaya bakılmaksızın basılıp basılmadığını kontrol etmede kullanılır.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41578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084167" y="1772816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/>
              <a:t>Üçgenlerde İç Dış Nokta Belirleme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tr-TR" dirty="0"/>
                  <a:t>Üçgen </a:t>
                </a:r>
                <a:r>
                  <a:rPr lang="tr-TR"/>
                  <a:t>de </a:t>
                </a:r>
                <a:r>
                  <a:rPr lang="en-US"/>
                  <a:t>basit bir </a:t>
                </a:r>
                <a:r>
                  <a:rPr lang="tr-TR"/>
                  <a:t>konveks poligondur.</a:t>
                </a:r>
                <a:endParaRPr lang="tr-TR" dirty="0"/>
              </a:p>
              <a:p>
                <a:r>
                  <a:rPr lang="tr-TR"/>
                  <a:t>Bir noktadan </a:t>
                </a:r>
                <a:r>
                  <a:rPr lang="tr-TR" dirty="0"/>
                  <a:t>üçgen köşelerine çizilen vektörler arasındaki açıların toplamı 360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dirty="0"/>
                  <a:t> ise </a:t>
                </a:r>
                <a:r>
                  <a:rPr lang="tr-TR"/>
                  <a:t>nokta </a:t>
                </a:r>
                <a:r>
                  <a:rPr lang="en-US"/>
                  <a:t>üçgen </a:t>
                </a:r>
                <a:r>
                  <a:rPr lang="tr-TR"/>
                  <a:t>içindedir.</a:t>
                </a:r>
                <a:endParaRPr lang="en-US"/>
              </a:p>
              <a:p>
                <a:pPr lvl="1"/>
                <a:r>
                  <a:rPr lang="en-US"/>
                  <a:t>Kosinüs teoremi kullanılabilir.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r>
                  <a:rPr lang="en-US" sz="2800"/>
                  <a:t>açısını çözmek arccos (cos</a:t>
                </a:r>
                <a:r>
                  <a:rPr lang="en-US" sz="2800" baseline="30000"/>
                  <a:t>-1</a:t>
                </a:r>
                <a:r>
                  <a:rPr lang="en-US" sz="2800"/>
                  <a:t>) benzeri işlemler gerektirir.</a:t>
                </a:r>
                <a:endParaRPr lang="tr-TR" sz="2800" dirty="0"/>
              </a:p>
              <a:p>
                <a:r>
                  <a:rPr lang="tr-TR" dirty="0"/>
                  <a:t>Masraflı bir yöntemdir.</a:t>
                </a:r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  <a:blipFill>
                <a:blip r:embed="rId2"/>
                <a:stretch>
                  <a:fillRect l="-2051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Düz Ok Bağlayıcısı 5"/>
          <p:cNvCxnSpPr/>
          <p:nvPr/>
        </p:nvCxnSpPr>
        <p:spPr>
          <a:xfrm>
            <a:off x="7244617" y="3356992"/>
            <a:ext cx="1899383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712371" y="297227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371" y="2972271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084167" y="3573016"/>
            <a:ext cx="3059833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652120" y="318060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180600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508241" y="2985324"/>
            <a:ext cx="2635759" cy="769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170760" y="258856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760" y="2588567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Ok Bağlayıcısı 22"/>
          <p:cNvCxnSpPr/>
          <p:nvPr/>
        </p:nvCxnSpPr>
        <p:spPr>
          <a:xfrm>
            <a:off x="5792321" y="2276872"/>
            <a:ext cx="3351679" cy="1538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5593620" y="189215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20" y="1892151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Düz Ok Bağlayıcısı 19"/>
          <p:cNvCxnSpPr/>
          <p:nvPr/>
        </p:nvCxnSpPr>
        <p:spPr>
          <a:xfrm>
            <a:off x="6712371" y="2029162"/>
            <a:ext cx="243162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380868" y="162905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868" y="1629052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ik Üçgen 24"/>
          <p:cNvSpPr/>
          <p:nvPr/>
        </p:nvSpPr>
        <p:spPr>
          <a:xfrm>
            <a:off x="6104037" y="4221088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8" name="Düz Ok Bağlayıcısı 27"/>
          <p:cNvCxnSpPr>
            <a:endCxn id="25" idx="0"/>
          </p:cNvCxnSpPr>
          <p:nvPr/>
        </p:nvCxnSpPr>
        <p:spPr>
          <a:xfrm flipH="1" flipV="1">
            <a:off x="6104037" y="4221088"/>
            <a:ext cx="611402" cy="1576482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>
                <a:off x="6254854" y="547716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54" y="5477162"/>
                <a:ext cx="523925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Düz Ok Bağlayıcısı 30"/>
          <p:cNvCxnSpPr/>
          <p:nvPr/>
        </p:nvCxnSpPr>
        <p:spPr>
          <a:xfrm flipH="1" flipV="1">
            <a:off x="6737000" y="5800923"/>
            <a:ext cx="1001831" cy="68377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/>
          <p:cNvCxnSpPr/>
          <p:nvPr/>
        </p:nvCxnSpPr>
        <p:spPr>
          <a:xfrm flipV="1">
            <a:off x="6104037" y="5800923"/>
            <a:ext cx="632963" cy="644108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etin kutusu 36"/>
              <p:cNvSpPr txBox="1"/>
              <p:nvPr/>
            </p:nvSpPr>
            <p:spPr>
              <a:xfrm>
                <a:off x="5602967" y="411135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7" name="Metin kutusu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67" y="4111351"/>
                <a:ext cx="523925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Metin kutusu 37"/>
              <p:cNvSpPr txBox="1"/>
              <p:nvPr/>
            </p:nvSpPr>
            <p:spPr>
              <a:xfrm>
                <a:off x="5580112" y="6284639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8" name="Metin kutusu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6284639"/>
                <a:ext cx="523925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Metin kutusu 38"/>
              <p:cNvSpPr txBox="1"/>
              <p:nvPr/>
            </p:nvSpPr>
            <p:spPr>
              <a:xfrm>
                <a:off x="7704081" y="6284639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9" name="Metin kutusu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81" y="6284639"/>
                <a:ext cx="523925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6640363" y="418101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363" y="4181018"/>
                <a:ext cx="523925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Düz Ok Bağlayıcısı 40"/>
          <p:cNvCxnSpPr>
            <a:stCxn id="40" idx="1"/>
          </p:cNvCxnSpPr>
          <p:nvPr/>
        </p:nvCxnSpPr>
        <p:spPr>
          <a:xfrm flipH="1" flipV="1">
            <a:off x="6114817" y="4224441"/>
            <a:ext cx="525546" cy="156632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Düz Ok Bağlayıcısı 42"/>
          <p:cNvCxnSpPr>
            <a:endCxn id="40" idx="1"/>
          </p:cNvCxnSpPr>
          <p:nvPr/>
        </p:nvCxnSpPr>
        <p:spPr>
          <a:xfrm flipH="1" flipV="1">
            <a:off x="6640363" y="4381073"/>
            <a:ext cx="1148049" cy="2063958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Düz Ok Bağlayıcısı 45"/>
          <p:cNvCxnSpPr>
            <a:stCxn id="38" idx="3"/>
            <a:endCxn id="40" idx="1"/>
          </p:cNvCxnSpPr>
          <p:nvPr/>
        </p:nvCxnSpPr>
        <p:spPr>
          <a:xfrm flipV="1">
            <a:off x="6104037" y="4381073"/>
            <a:ext cx="536326" cy="2103621"/>
          </a:xfrm>
          <a:prstGeom prst="straightConnector1">
            <a:avLst/>
          </a:prstGeom>
          <a:ln>
            <a:headEnd type="diamond" w="med" len="med"/>
            <a:tailEnd type="diamond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tab_20_01a.jpg" descr="tab_20_01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 b="2717"/>
          <a:stretch/>
        </p:blipFill>
        <p:spPr bwMode="auto">
          <a:xfrm>
            <a:off x="639763" y="1625797"/>
            <a:ext cx="7864475" cy="4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Etkileşim Fonksiyonları Özeti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122645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tab_20_01b.jpg" descr="tab_20_0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3"/>
          <a:stretch/>
        </p:blipFill>
        <p:spPr bwMode="auto">
          <a:xfrm>
            <a:off x="467544" y="1556792"/>
            <a:ext cx="816019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tr-TR" dirty="0"/>
              <a:t>OpenGL </a:t>
            </a:r>
            <a:r>
              <a:rPr lang="tr-TR" altLang="tr-TR" dirty="0"/>
              <a:t>Etkileşim Fonksiyonları Özeti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2946237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tab_20_01c.jpg" descr="tab_20_0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5"/>
          <a:stretch/>
        </p:blipFill>
        <p:spPr bwMode="auto">
          <a:xfrm>
            <a:off x="323528" y="2780928"/>
            <a:ext cx="8686800" cy="280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Girdi Fonksiyonları Özeti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221469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tab_20_01d.jpg" descr="tab_20_0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2" b="4324"/>
          <a:stretch/>
        </p:blipFill>
        <p:spPr bwMode="auto">
          <a:xfrm>
            <a:off x="603804" y="1628800"/>
            <a:ext cx="7962900" cy="4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229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Menü Fonksiyonları Özeti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1542483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tab_20_02.jpg" descr="tab_20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0" b="2028"/>
          <a:stretch/>
        </p:blipFill>
        <p:spPr bwMode="auto">
          <a:xfrm>
            <a:off x="1259632" y="1044733"/>
            <a:ext cx="7112372" cy="563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Menü Fonksiyonları Özeti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2807968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ÖNERİSİ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En geç 5 Mayıs Pazartesi</a:t>
            </a:r>
            <a:r>
              <a:rPr lang="tr-TR"/>
              <a:t> </a:t>
            </a:r>
            <a:r>
              <a:rPr lang="en-US"/>
              <a:t>ders saatine</a:t>
            </a:r>
            <a:r>
              <a:rPr lang="tr-TR"/>
              <a:t> </a:t>
            </a:r>
            <a:r>
              <a:rPr lang="tr-TR" dirty="0"/>
              <a:t>kadar proje konunuzu ve kimlerle </a:t>
            </a:r>
            <a:r>
              <a:rPr lang="tr-TR"/>
              <a:t>çalışacağınızı </a:t>
            </a:r>
            <a:r>
              <a:rPr lang="en-US"/>
              <a:t>belirleyiniz. </a:t>
            </a:r>
          </a:p>
          <a:p>
            <a:pPr lvl="1">
              <a:lnSpc>
                <a:spcPct val="120000"/>
              </a:lnSpc>
            </a:pPr>
            <a:r>
              <a:rPr lang="en-US"/>
              <a:t>Proje grupları </a:t>
            </a:r>
            <a:r>
              <a:rPr lang="tr-TR"/>
              <a:t>excel dosyasına </a:t>
            </a:r>
            <a:r>
              <a:rPr lang="en-US"/>
              <a:t>ilgili bilgileri </a:t>
            </a:r>
            <a:r>
              <a:rPr lang="tr-TR"/>
              <a:t>giriniz.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en-US"/>
              <a:t>Proje önerisi raporunuzu UKEY’deki Proje Önerisi ödevi altına yükleyiniz. </a:t>
            </a:r>
            <a:endParaRPr lang="tr-TR" dirty="0"/>
          </a:p>
          <a:p>
            <a:pPr>
              <a:lnSpc>
                <a:spcPct val="120000"/>
              </a:lnSpc>
            </a:pPr>
            <a:r>
              <a:rPr lang="tr-TR"/>
              <a:t>Proje konunuz</a:t>
            </a:r>
            <a:r>
              <a:rPr lang="en-US"/>
              <a:t> uygulamaya yönelik olmalıdır ve notlandırma kodlama ağırlıklı olacaktır. </a:t>
            </a:r>
          </a:p>
          <a:p>
            <a:pPr>
              <a:lnSpc>
                <a:spcPct val="120000"/>
              </a:lnSpc>
            </a:pPr>
            <a:r>
              <a:rPr lang="en-US"/>
              <a:t>Kod yazamayacağını değerlendirenler aşağıdaki araştırma konularına benzer bir konu belirleyip bir araştırma raporu hazırlamalı ve konuyla ilgili hazır bir uygulama ile demo yapmalıdır</a:t>
            </a:r>
            <a:r>
              <a:rPr lang="tr-TR"/>
              <a:t>.</a:t>
            </a:r>
            <a:endParaRPr lang="tr-TR" dirty="0"/>
          </a:p>
          <a:p>
            <a:pPr lvl="1">
              <a:lnSpc>
                <a:spcPct val="120000"/>
              </a:lnSpc>
            </a:pPr>
            <a:r>
              <a:rPr lang="en-US"/>
              <a:t>BSP (Binary Space Partitioning) ağaçlarıyla modelleme</a:t>
            </a:r>
          </a:p>
          <a:p>
            <a:pPr lvl="1">
              <a:lnSpc>
                <a:spcPct val="120000"/>
              </a:lnSpc>
            </a:pPr>
            <a:r>
              <a:rPr lang="en-US"/>
              <a:t>B-spline yüzeyleriyle (B-spline surfaces) 3-B temsil</a:t>
            </a:r>
          </a:p>
          <a:p>
            <a:pPr lvl="1">
              <a:lnSpc>
                <a:spcPct val="120000"/>
              </a:lnSpc>
            </a:pPr>
            <a:r>
              <a:rPr lang="en-US"/>
              <a:t>Alan alt bölüm (area subdivision) teknikleriyle görünür yüzey tespiti</a:t>
            </a:r>
          </a:p>
          <a:p>
            <a:pPr lvl="1">
              <a:lnSpc>
                <a:spcPct val="120000"/>
              </a:lnSpc>
            </a:pPr>
            <a:r>
              <a:rPr lang="en-US"/>
              <a:t>Yürüyen küpler algoritması (marching cubes algorithm)</a:t>
            </a:r>
          </a:p>
          <a:p>
            <a:pPr lvl="1">
              <a:lnSpc>
                <a:spcPct val="120000"/>
              </a:lnSpc>
            </a:pPr>
            <a:r>
              <a:rPr lang="en-US"/>
              <a:t>Ortam haritalama (environment mapping), darbe haritalama (bumb mapping)</a:t>
            </a:r>
          </a:p>
          <a:p>
            <a:pPr lvl="1">
              <a:lnSpc>
                <a:spcPct val="120000"/>
              </a:lnSpc>
            </a:pPr>
            <a:r>
              <a:rPr lang="en-US"/>
              <a:t>Algoritmik modeleme</a:t>
            </a:r>
          </a:p>
          <a:p>
            <a:pPr lvl="1">
              <a:lnSpc>
                <a:spcPct val="120000"/>
              </a:lnSpc>
            </a:pPr>
            <a:r>
              <a:rPr lang="en-US"/>
              <a:t>GLSL söz dizimi (syntax)</a:t>
            </a:r>
          </a:p>
          <a:p>
            <a:pPr lvl="1">
              <a:lnSpc>
                <a:spcPct val="120000"/>
              </a:lnSpc>
            </a:pPr>
            <a:r>
              <a:rPr lang="en-US"/>
              <a:t>Diğer grafik kütüphaneleri (Vulkan, Metal, DirectX, CUDA) temelli grafik uygulamaları</a:t>
            </a:r>
          </a:p>
        </p:txBody>
      </p:sp>
    </p:spTree>
    <p:extLst>
      <p:ext uri="{BB962C8B-B14F-4D97-AF65-F5344CB8AC3E}">
        <p14:creationId xmlns:p14="http://schemas.microsoft.com/office/powerpoint/2010/main" val="779839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ÖNERİSİ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tr-TR"/>
              <a:t>Proje </a:t>
            </a:r>
            <a:r>
              <a:rPr lang="tr-TR" dirty="0"/>
              <a:t>konunuzu belirlemek için aşağıdaki bağlantılarda paylaşılan örnekleri inceleyebilirsiniz.</a:t>
            </a:r>
          </a:p>
          <a:p>
            <a:pPr lvl="1">
              <a:lnSpc>
                <a:spcPct val="120000"/>
              </a:lnSpc>
            </a:pPr>
            <a:r>
              <a:rPr lang="tr-TR">
                <a:hlinkClick r:id="rId2"/>
              </a:rPr>
              <a:t>https://github.com/JoeyDeVries/LearnOpenGL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tr-TR">
                <a:hlinkClick r:id="rId3"/>
              </a:rPr>
              <a:t>https://github.com/nvidia/cuda-samples</a:t>
            </a:r>
            <a:endParaRPr lang="en-US"/>
          </a:p>
          <a:p>
            <a:pPr lvl="1"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 b="1"/>
              <a:t>Not: </a:t>
            </a:r>
            <a:r>
              <a:rPr lang="en-US"/>
              <a:t>GitHub referansı verilen örnek uygulamaların tümü VS2022 Community üzerinden "Clone a repository“ seçeneği ile direkt indirilip gerekirse cmake ile configure edildikten sonra derlenebilir.</a:t>
            </a:r>
          </a:p>
          <a:p>
            <a:pPr lvl="1">
              <a:lnSpc>
                <a:spcPct val="120000"/>
              </a:lnSpc>
            </a:pPr>
            <a:r>
              <a:rPr lang="en-US"/>
              <a:t>Ayrıca Cmake uygulamasını indirmeye gerek yoktur.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121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084167" y="1772816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/>
              <a:t>Üçgenlerde İç Dış Nokta Belirleme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tr-TR" dirty="0"/>
                  <a:t>Bir noktanın üçgen içerisinde olabilmesi için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tr-TR" dirty="0"/>
                  <a:t> doğrusunun sağında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 doğrusunun üstünde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tr-TR" dirty="0"/>
                  <a:t> doğrusunun altında </a:t>
                </a:r>
              </a:p>
              <a:p>
                <a:pPr marL="457200" lvl="1" indent="0">
                  <a:buNone/>
                </a:pPr>
                <a:r>
                  <a:rPr lang="tr-TR" dirty="0"/>
                  <a:t>olmalıdır.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tr-TR" sz="3200" dirty="0"/>
                  <a:t>Daha hızlıdır ve karekök alma </a:t>
                </a:r>
                <a:r>
                  <a:rPr lang="tr-TR" sz="3200" dirty="0" err="1"/>
                  <a:t>arccos</a:t>
                </a:r>
                <a:r>
                  <a:rPr lang="tr-TR" sz="3200" dirty="0"/>
                  <a:t> benzeri işlemler yapmayı gerektirmez.</a:t>
                </a:r>
              </a:p>
              <a:p>
                <a:pPr marL="457200" lvl="1" indent="0">
                  <a:buNone/>
                </a:pPr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050904" cy="4525963"/>
              </a:xfrm>
              <a:blipFill>
                <a:blip r:embed="rId2"/>
                <a:stretch>
                  <a:fillRect l="-2413" t="-1617" r="-3739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084167" y="1840725"/>
            <a:ext cx="432049" cy="106389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280323" y="288465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323" y="2884652"/>
                <a:ext cx="52392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5674975" y="1628800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75" y="1628800"/>
                <a:ext cx="523925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5652120" y="380208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802088"/>
                <a:ext cx="523925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Metin kutusu 31"/>
              <p:cNvSpPr txBox="1"/>
              <p:nvPr/>
            </p:nvSpPr>
            <p:spPr>
              <a:xfrm>
                <a:off x="7776089" y="3802088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2" name="Metin kutusu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89" y="3802088"/>
                <a:ext cx="523925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7164288" y="2172617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2172617"/>
                <a:ext cx="52392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>
            <a:endCxn id="14" idx="1"/>
          </p:cNvCxnSpPr>
          <p:nvPr/>
        </p:nvCxnSpPr>
        <p:spPr>
          <a:xfrm>
            <a:off x="6084167" y="1759768"/>
            <a:ext cx="1080121" cy="61290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6168459" y="1840725"/>
            <a:ext cx="605929" cy="901115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/>
          <p:nvPr/>
        </p:nvCxnSpPr>
        <p:spPr>
          <a:xfrm>
            <a:off x="6078592" y="1781192"/>
            <a:ext cx="1152130" cy="149889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/>
          <p:cNvCxnSpPr/>
          <p:nvPr/>
        </p:nvCxnSpPr>
        <p:spPr>
          <a:xfrm>
            <a:off x="6084168" y="1759768"/>
            <a:ext cx="0" cy="202927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stCxn id="5" idx="4"/>
          </p:cNvCxnSpPr>
          <p:nvPr/>
        </p:nvCxnSpPr>
        <p:spPr>
          <a:xfrm flipH="1">
            <a:off x="6280323" y="4036422"/>
            <a:ext cx="148821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 Üçgen 4"/>
          <p:cNvSpPr/>
          <p:nvPr/>
        </p:nvSpPr>
        <p:spPr>
          <a:xfrm>
            <a:off x="6570198" y="1268760"/>
            <a:ext cx="1684375" cy="2263606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dirty="0"/>
              <a:t>Üçgenlerde İç Dış Nokta Belirleme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5050904" cy="398904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800" dirty="0"/>
                  <a:t>-</a:t>
                </a:r>
                <a:r>
                  <a:rPr lang="tr-TR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2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 smtClean="0">
                        <a:latin typeface="Cambria Math"/>
                      </a:rPr>
                      <m:t>)→</m:t>
                    </m:r>
                  </m:oMath>
                </a14:m>
                <a:r>
                  <a:rPr lang="tr-TR" sz="2800" dirty="0"/>
                  <a:t> negatif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800" dirty="0"/>
                  <a:t>-</a:t>
                </a:r>
                <a:r>
                  <a:rPr lang="tr-TR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)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2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2800" b="1" i="1" smtClean="0"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800" b="1" i="1">
                        <a:latin typeface="Cambria Math"/>
                      </a:rPr>
                      <m:t>)→</m:t>
                    </m:r>
                  </m:oMath>
                </a14:m>
                <a:r>
                  <a:rPr lang="tr-TR" sz="2800" dirty="0"/>
                  <a:t> pozitif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Negatif ise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2400" dirty="0"/>
                  <a:t>-</a:t>
                </a:r>
                <a:r>
                  <a:rPr lang="tr-TR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24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2400" dirty="0"/>
                  <a:t> doğrusunun altında</a:t>
                </a:r>
                <a:endParaRPr lang="tr-TR" sz="2000" dirty="0"/>
              </a:p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tr-TR" dirty="0"/>
                  <a:t>Üçgen 3-B uzayda herhangi bir oryantasyonda yer alabileceğinden hangi yönün aranması gerektiği bilinemeyebilir. </a:t>
                </a:r>
              </a:p>
              <a:p>
                <a:pPr marL="3429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tr-TR" dirty="0"/>
                  <a:t>İşareti belirlemek için yönü bilinebilecek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dirty="0"/>
                  <a:t> noktası referans alınabilir.</a:t>
                </a:r>
              </a:p>
              <a:p>
                <a:pPr marL="742950" lvl="2" indent="-342900">
                  <a:lnSpc>
                    <a:spcPct val="120000"/>
                  </a:lnSpc>
                </a:pPr>
                <a:r>
                  <a:rPr lang="tr-TR" dirty="0"/>
                  <a:t>Bu noktanın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dirty="0"/>
                  <a:t>-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 doğrusuna nazaran </a:t>
                </a:r>
                <a:r>
                  <a:rPr lang="tr-TR"/>
                  <a:t>işareti </a:t>
                </a:r>
                <a:r>
                  <a:rPr lang="en-US"/>
                  <a:t>önce </a:t>
                </a:r>
                <a:r>
                  <a:rPr lang="tr-TR"/>
                  <a:t>belirlenir</a:t>
                </a:r>
                <a:r>
                  <a:rPr lang="tr-TR" dirty="0"/>
                  <a:t>.</a:t>
                </a:r>
              </a:p>
              <a:p>
                <a:pPr marL="742950" lvl="2" indent="-342900">
                  <a:lnSpc>
                    <a:spcPct val="120000"/>
                  </a:lnSpc>
                </a:pPr>
                <a:r>
                  <a:rPr lang="tr-TR" dirty="0"/>
                  <a:t>Bu işaret kontrol edilen nokta için aranacak işarettir. </a:t>
                </a:r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5050904" cy="3989040"/>
              </a:xfrm>
              <a:blipFill>
                <a:blip r:embed="rId4"/>
                <a:stretch>
                  <a:fillRect l="-1086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Düz Ok Bağlayıcısı 11"/>
          <p:cNvCxnSpPr/>
          <p:nvPr/>
        </p:nvCxnSpPr>
        <p:spPr>
          <a:xfrm>
            <a:off x="6550329" y="1268760"/>
            <a:ext cx="307902" cy="101463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6766354" y="2380596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354" y="2380596"/>
                <a:ext cx="523925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6161006" y="1124744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006" y="1124744"/>
                <a:ext cx="523925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6138151" y="329803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51" y="3298032"/>
                <a:ext cx="523925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Metin kutusu 31"/>
              <p:cNvSpPr txBox="1"/>
              <p:nvPr/>
            </p:nvSpPr>
            <p:spPr>
              <a:xfrm>
                <a:off x="8262120" y="3298032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2" name="Metin kutusu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120" y="3298032"/>
                <a:ext cx="523925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7650319" y="1668561"/>
                <a:ext cx="5239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tr-TR" sz="2000" b="1" i="1" smtClean="0">
                              <a:latin typeface="Cambria Math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319" y="1668561"/>
                <a:ext cx="523925" cy="4001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Düz Ok Bağlayıcısı 14"/>
          <p:cNvCxnSpPr>
            <a:endCxn id="14" idx="1"/>
          </p:cNvCxnSpPr>
          <p:nvPr/>
        </p:nvCxnSpPr>
        <p:spPr>
          <a:xfrm>
            <a:off x="6570198" y="1268760"/>
            <a:ext cx="1080121" cy="59985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6570198" y="1268760"/>
            <a:ext cx="1152129" cy="151194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İçerik Yer Tutucusu 2"/>
              <p:cNvSpPr txBox="1">
                <a:spLocks/>
              </p:cNvSpPr>
              <p:nvPr/>
            </p:nvSpPr>
            <p:spPr>
              <a:xfrm>
                <a:off x="865479" y="5163058"/>
                <a:ext cx="6025245" cy="1368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17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1700" dirty="0"/>
                  <a:t> çarpımının yönüyle </a:t>
                </a:r>
                <a14:m>
                  <m:oMath xmlns:m="http://schemas.openxmlformats.org/officeDocument/2006/math"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tr-TR" sz="1700" dirty="0"/>
                  <a:t>-</a:t>
                </a:r>
                <a:r>
                  <a:rPr lang="tr-TR" sz="17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17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tr-TR" sz="17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17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700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tr-TR" sz="1700" b="1" i="1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tr-TR" sz="1700" b="1" i="1">
                        <a:latin typeface="Cambria Math"/>
                      </a:rPr>
                      <m:t>)</m:t>
                    </m:r>
                  </m:oMath>
                </a14:m>
                <a:r>
                  <a:rPr lang="tr-TR" sz="1700" dirty="0"/>
                  <a:t> çarpımının yönü aynı değilse nokta üçgen içerisinde değildir.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sz="1700" dirty="0"/>
                  <a:t>Eğer aynı ise diğer doğrular için de aynı kontrol yapılır.</a:t>
                </a:r>
              </a:p>
              <a:p>
                <a:pPr>
                  <a:lnSpc>
                    <a:spcPct val="110000"/>
                  </a:lnSpc>
                </a:pPr>
                <a:endParaRPr lang="tr-TR" sz="1700" dirty="0"/>
              </a:p>
            </p:txBody>
          </p:sp>
        </mc:Choice>
        <mc:Fallback xmlns="">
          <p:sp>
            <p:nvSpPr>
              <p:cNvPr id="1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9" y="5163058"/>
                <a:ext cx="6025245" cy="1368152"/>
              </a:xfrm>
              <a:prstGeom prst="rect">
                <a:avLst/>
              </a:prstGeom>
              <a:blipFill>
                <a:blip r:embed="rId10"/>
                <a:stretch>
                  <a:fillRect l="-506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Ok Bağlayıcısı 17"/>
          <p:cNvCxnSpPr/>
          <p:nvPr/>
        </p:nvCxnSpPr>
        <p:spPr>
          <a:xfrm>
            <a:off x="6570198" y="1268760"/>
            <a:ext cx="0" cy="202927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Nesne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58485"/>
              </p:ext>
            </p:extLst>
          </p:nvPr>
        </p:nvGraphicFramePr>
        <p:xfrm>
          <a:off x="6890724" y="4978269"/>
          <a:ext cx="204311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2682360" imgH="2408040" progId="Paint.Picture">
                  <p:embed/>
                </p:oleObj>
              </mc:Choice>
              <mc:Fallback>
                <p:oleObj name="Bitmap Image" r:id="rId11" imgW="2682360" imgH="2408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0724" y="4978269"/>
                        <a:ext cx="2043113" cy="183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5953942" y="3921569"/>
                <a:ext cx="3132117" cy="10567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Vektörel</a:t>
                </a:r>
                <a:r>
                  <a:rPr lang="tr-TR" sz="1400" b="1"/>
                  <a:t> çarpım</a:t>
                </a:r>
                <a:endParaRPr lang="tr-TR" sz="2800" b="1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1600" b="1" i="1" smtClean="0">
                              <a:latin typeface="Cambria Math"/>
                            </a:rPr>
                            <m:t>𝒂</m:t>
                          </m:r>
                        </m:e>
                      </m:acc>
                      <m:r>
                        <a:rPr lang="tr-T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1600" b="1" i="1" smtClean="0">
                              <a:latin typeface="Cambria Math"/>
                            </a:rPr>
                            <m:t>𝒃</m:t>
                          </m:r>
                        </m:e>
                      </m:acc>
                      <m:r>
                        <a:rPr lang="tr-TR" sz="16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1600" b="1" i="1">
                                  <a:latin typeface="Cambria Math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1600" b="1" i="1">
                                  <a:latin typeface="Cambria Math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tr-TR" sz="1600" b="1" i="1" smtClean="0">
                          <a:latin typeface="Cambria Math"/>
                        </a:rPr>
                        <m:t>(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tr-TR" sz="1600" b="1" dirty="0"/>
              </a:p>
              <a:p>
                <a:endParaRPr lang="tr-TR" sz="105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tr-T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600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  <m:r>
                        <a:rPr lang="tr-TR" sz="1600" b="1" i="0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tr-TR" sz="160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sz="1600" b="1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/>
                        </a:rPr>
                        <m:t>𝟏𝟖𝟎</m:t>
                      </m:r>
                    </m:oMath>
                  </m:oMathPara>
                </a14:m>
                <a:endParaRPr lang="tr-TR" sz="3600" b="1" dirty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42" y="3921569"/>
                <a:ext cx="3132117" cy="10567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Düz Ok Bağlayıcısı 18"/>
          <p:cNvCxnSpPr/>
          <p:nvPr/>
        </p:nvCxnSpPr>
        <p:spPr>
          <a:xfrm flipH="1">
            <a:off x="6766354" y="3550872"/>
            <a:ext cx="1488219" cy="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3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34890</TotalTime>
  <Words>5578</Words>
  <Application>Microsoft Office PowerPoint</Application>
  <PresentationFormat>Ekran Gösterisi (4:3)</PresentationFormat>
  <Paragraphs>713</Paragraphs>
  <Slides>76</Slides>
  <Notes>50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Ofis Teması</vt:lpstr>
      <vt:lpstr>Bitmap Image</vt:lpstr>
      <vt:lpstr>BMB 3022 BİLGİSAYAR GRAFİKLERİ</vt:lpstr>
      <vt:lpstr>Vektör Uzayı</vt:lpstr>
      <vt:lpstr>Noktalar ve Vektörler</vt:lpstr>
      <vt:lpstr>Afin Kombinasyon ile Nokta Temsili</vt:lpstr>
      <vt:lpstr>Üçgen bir Poligonu Dokulandırma</vt:lpstr>
      <vt:lpstr>Basit Konveks Poligonlarda İç Dış Nokta Belirleme</vt:lpstr>
      <vt:lpstr>Üçgenlerde İç Dış Nokta Belirleme</vt:lpstr>
      <vt:lpstr>Üçgenlerde İç Dış Nokta Belirleme</vt:lpstr>
      <vt:lpstr>Üçgenlerde İç Dış Nokta Belirleme</vt:lpstr>
      <vt:lpstr>Üçgenlerde İç Dış Nokta Belirleme</vt:lpstr>
      <vt:lpstr>Konkav Poligonları Anlama:  Yöntem I</vt:lpstr>
      <vt:lpstr>Konkav Poligonları Anlama  Yöntem II</vt:lpstr>
      <vt:lpstr>Konkav Poligonları Anlama</vt:lpstr>
      <vt:lpstr>Vektör Yöntemiyle  Konkav Poligonları Bölme</vt:lpstr>
      <vt:lpstr>Vektör Yöntemiyle  Konkav Poligonları Bölme</vt:lpstr>
      <vt:lpstr>Vektörel Çarpım Kuralı (Hatırlatma)</vt:lpstr>
      <vt:lpstr>Konkav Poligonları Bölme Örneği</vt:lpstr>
      <vt:lpstr>Döndürme Yöntemiyle  Konkav Poligonları Bölme</vt:lpstr>
      <vt:lpstr>Konveks Bir Poligonu Üçgenlere Ayırma</vt:lpstr>
      <vt:lpstr>Konkav Bir Poligonu Üçgenlere Ayırma</vt:lpstr>
      <vt:lpstr>Bir Poligonun İç ve Dış Bölgelerini Belirleme </vt:lpstr>
      <vt:lpstr>Tek Çift Kuralı</vt:lpstr>
      <vt:lpstr>Sıfır Olmayan Dolanma Sayısı Kuralı</vt:lpstr>
      <vt:lpstr>Poligon Birleşimi</vt:lpstr>
      <vt:lpstr>Poligon Kesişimi</vt:lpstr>
      <vt:lpstr>Poligon Farkı</vt:lpstr>
      <vt:lpstr>Düzlem Denklemleri</vt:lpstr>
      <vt:lpstr>Cramer Kuralı ile Çözüm</vt:lpstr>
      <vt:lpstr>Cramer Kuralı ile Determinant Formunda Çözümler I</vt:lpstr>
      <vt:lpstr>Cramer Kuralı ile Determinant Formunda Çözümler I</vt:lpstr>
      <vt:lpstr>Düzlem Kestirimi</vt:lpstr>
      <vt:lpstr>Düzlem Kestirimi (Alternatif Yaklaşım)</vt:lpstr>
      <vt:lpstr>Poligon Yüzey Denklemleri</vt:lpstr>
      <vt:lpstr>Ön ve Arka Poligon Yüzeyleri</vt:lpstr>
      <vt:lpstr>Ön ve Arka Poligon Yüzeyleri</vt:lpstr>
      <vt:lpstr>Poligon Yüzeyi Normali</vt:lpstr>
      <vt:lpstr>Poligon Yüzeyi Normali (Alternatif Yol)</vt:lpstr>
      <vt:lpstr>Konveks ve Konkav Poligonlar için Poligon Yüzeyi Normali</vt:lpstr>
      <vt:lpstr>Işın Tanımı</vt:lpstr>
      <vt:lpstr>Işın ve Küre Kesişimi</vt:lpstr>
      <vt:lpstr>Işın ve Küre Kesişimi</vt:lpstr>
      <vt:lpstr>Işın ve Çoklu Nesne Kesişimi</vt:lpstr>
      <vt:lpstr>Işın ve Çokyüzlü Kesişimi</vt:lpstr>
      <vt:lpstr>Işın ve Poligon Düzlemi Kesişimi</vt:lpstr>
      <vt:lpstr>Yüzey Koordinat Sistemi</vt:lpstr>
      <vt:lpstr>Poligon Tabloları</vt:lpstr>
      <vt:lpstr>Poligon Tablolarında İşaretçiler</vt:lpstr>
      <vt:lpstr>Poligon Tablolarında Bazı Hata Kontrol Testleri</vt:lpstr>
      <vt:lpstr>Tel Çerçeve Temsili</vt:lpstr>
      <vt:lpstr>Alan Doldurma Öğeleri</vt:lpstr>
      <vt:lpstr>PowerPoint Sunusu</vt:lpstr>
      <vt:lpstr>Eğri Şekilleri</vt:lpstr>
      <vt:lpstr>GLUT ve GLFW</vt:lpstr>
      <vt:lpstr>Etkileşimli Uygulama Tasarımı</vt:lpstr>
      <vt:lpstr>Tipik Etkileşimli OpenGL Uygulamaları</vt:lpstr>
      <vt:lpstr>Durum İlklendirme Fonksiyonları</vt:lpstr>
      <vt:lpstr>GLUT ile Gösterim Modu Ayarı</vt:lpstr>
      <vt:lpstr>glutInitDisplayMode() Argümanları</vt:lpstr>
      <vt:lpstr>Pencere Oluşturma</vt:lpstr>
      <vt:lpstr>Pencere Boyutu Ayarı</vt:lpstr>
      <vt:lpstr>Pencere Konumu Ayarı</vt:lpstr>
      <vt:lpstr>GLUT Temel Etkileşim Fonksiyonları</vt:lpstr>
      <vt:lpstr>GLFW Temel Etkileşim Fonksiyonları</vt:lpstr>
      <vt:lpstr>GLFW Olay İşleme</vt:lpstr>
      <vt:lpstr>GLFW Klavye Fonksiyonu</vt:lpstr>
      <vt:lpstr>GLFW Klavye Tuş Durumları</vt:lpstr>
      <vt:lpstr>GLFW Fare Fonksiyonu</vt:lpstr>
      <vt:lpstr>GLFW Fare Fonksiyonu</vt:lpstr>
      <vt:lpstr>GLFW Girdi Modu Ayarı</vt:lpstr>
      <vt:lpstr>OpenGL Etkileşim Fonksiyonları Özeti</vt:lpstr>
      <vt:lpstr>OpenGL Etkileşim Fonksiyonları Özeti</vt:lpstr>
      <vt:lpstr>OpenGL Girdi Fonksiyonları Özeti</vt:lpstr>
      <vt:lpstr>OpenGL Menü Fonksiyonları Özeti</vt:lpstr>
      <vt:lpstr>OpenGL Menü Fonksiyonları Özeti</vt:lpstr>
      <vt:lpstr>PROJE ÖNERİSİ</vt:lpstr>
      <vt:lpstr>PROJE ÖNERİSİ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BMB 3013 BİLGİSAYAR GRAFİKLERİ</dc:title>
  <dc:creator>cnr</dc:creator>
  <cp:lastModifiedBy>Murat Berk Yetiştirir</cp:lastModifiedBy>
  <cp:revision>560</cp:revision>
  <dcterms:created xsi:type="dcterms:W3CDTF">2019-09-26T14:57:15Z</dcterms:created>
  <dcterms:modified xsi:type="dcterms:W3CDTF">2025-04-27T21:33:50Z</dcterms:modified>
</cp:coreProperties>
</file>